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Bungee" charset="1" panose="00000000000000000000"/>
      <p:regular r:id="rId26"/>
    </p:embeddedFont>
    <p:embeddedFont>
      <p:font typeface="Garet Bold" charset="1" panose="00000000000000000000"/>
      <p:regular r:id="rId27"/>
    </p:embeddedFont>
    <p:embeddedFont>
      <p:font typeface="Open Sans 1 Bold" charset="1" panose="020B0806030504020204"/>
      <p:regular r:id="rId28"/>
    </p:embeddedFont>
    <p:embeddedFont>
      <p:font typeface="Noto Serif Display" charset="1" panose="02020502080505020204"/>
      <p:regular r:id="rId29"/>
    </p:embeddedFont>
    <p:embeddedFont>
      <p:font typeface="Garet" charset="1" panose="00000000000000000000"/>
      <p:regular r:id="rId30"/>
    </p:embeddedFont>
    <p:embeddedFont>
      <p:font typeface="Inter Bold" charset="1" panose="020B0802030000000004"/>
      <p:regular r:id="rId31"/>
    </p:embeddedFont>
    <p:embeddedFont>
      <p:font typeface="Inter" charset="1" panose="020B0502030000000004"/>
      <p:regular r:id="rId32"/>
    </p:embeddedFont>
    <p:embeddedFont>
      <p:font typeface="Montserrat Bold" charset="1" panose="00000800000000000000"/>
      <p:regular r:id="rId33"/>
    </p:embeddedFont>
    <p:embeddedFont>
      <p:font typeface="Muli" charset="1" panose="00000500000000000000"/>
      <p:regular r:id="rId34"/>
    </p:embeddedFont>
    <p:embeddedFont>
      <p:font typeface="Open Sans 2"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109187"/>
            <a:ext cx="7408168" cy="3177813"/>
            <a:chOff x="0" y="0"/>
            <a:chExt cx="5853367" cy="2510865"/>
          </a:xfrm>
        </p:grpSpPr>
        <p:sp>
          <p:nvSpPr>
            <p:cNvPr name="Freeform 3" id="3"/>
            <p:cNvSpPr/>
            <p:nvPr/>
          </p:nvSpPr>
          <p:spPr>
            <a:xfrm flipH="false" flipV="false" rot="0">
              <a:off x="0" y="0"/>
              <a:ext cx="5853367" cy="2510865"/>
            </a:xfrm>
            <a:custGeom>
              <a:avLst/>
              <a:gdLst/>
              <a:ahLst/>
              <a:cxnLst/>
              <a:rect r="r" b="b" t="t" l="l"/>
              <a:pathLst>
                <a:path h="2510865" w="5853367">
                  <a:moveTo>
                    <a:pt x="71064" y="0"/>
                  </a:moveTo>
                  <a:lnTo>
                    <a:pt x="5782304" y="0"/>
                  </a:lnTo>
                  <a:cubicBezTo>
                    <a:pt x="5821551" y="0"/>
                    <a:pt x="5853367" y="31816"/>
                    <a:pt x="5853367" y="71064"/>
                  </a:cubicBezTo>
                  <a:lnTo>
                    <a:pt x="5853367" y="2439801"/>
                  </a:lnTo>
                  <a:cubicBezTo>
                    <a:pt x="5853367" y="2479048"/>
                    <a:pt x="5821551" y="2510865"/>
                    <a:pt x="5782304" y="2510865"/>
                  </a:cubicBezTo>
                  <a:lnTo>
                    <a:pt x="71064" y="2510865"/>
                  </a:lnTo>
                  <a:cubicBezTo>
                    <a:pt x="52216" y="2510865"/>
                    <a:pt x="34141" y="2503378"/>
                    <a:pt x="20814" y="2490051"/>
                  </a:cubicBezTo>
                  <a:cubicBezTo>
                    <a:pt x="7487" y="2476724"/>
                    <a:pt x="0" y="2458648"/>
                    <a:pt x="0" y="2439801"/>
                  </a:cubicBezTo>
                  <a:lnTo>
                    <a:pt x="0" y="71064"/>
                  </a:lnTo>
                  <a:cubicBezTo>
                    <a:pt x="0" y="31816"/>
                    <a:pt x="31816" y="0"/>
                    <a:pt x="71064" y="0"/>
                  </a:cubicBezTo>
                  <a:close/>
                </a:path>
              </a:pathLst>
            </a:custGeom>
            <a:solidFill>
              <a:srgbClr val="F6F6F6"/>
            </a:solidFill>
          </p:spPr>
        </p:sp>
        <p:sp>
          <p:nvSpPr>
            <p:cNvPr name="TextBox 4" id="4"/>
            <p:cNvSpPr txBox="true"/>
            <p:nvPr/>
          </p:nvSpPr>
          <p:spPr>
            <a:xfrm>
              <a:off x="0" y="-38100"/>
              <a:ext cx="5853367" cy="25489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09914" y="0"/>
            <a:ext cx="1694792" cy="10287000"/>
            <a:chOff x="0" y="0"/>
            <a:chExt cx="446365" cy="2709333"/>
          </a:xfrm>
        </p:grpSpPr>
        <p:sp>
          <p:nvSpPr>
            <p:cNvPr name="Freeform 6" id="6"/>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7" id="7"/>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689758" y="8315421"/>
            <a:ext cx="2545888" cy="25458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31440" y="3660500"/>
            <a:ext cx="14574445" cy="2856865"/>
          </a:xfrm>
          <a:prstGeom prst="rect">
            <a:avLst/>
          </a:prstGeom>
        </p:spPr>
        <p:txBody>
          <a:bodyPr anchor="t" rtlCol="false" tIns="0" lIns="0" bIns="0" rIns="0">
            <a:spAutoFit/>
          </a:bodyPr>
          <a:lstStyle/>
          <a:p>
            <a:pPr algn="ctr">
              <a:lnSpc>
                <a:spcPts val="11180"/>
              </a:lnSpc>
            </a:pPr>
            <a:r>
              <a:rPr lang="en-US" sz="6500">
                <a:solidFill>
                  <a:srgbClr val="000000"/>
                </a:solidFill>
                <a:latin typeface="Bungee"/>
                <a:ea typeface="Bungee"/>
                <a:cs typeface="Bungee"/>
                <a:sym typeface="Bungee"/>
              </a:rPr>
              <a:t>XÂY DỰNG WEBSITE QUẢN LÝ CÂU LẠC BỘ HÀNH TRÌNH SINH VIÊN</a:t>
            </a:r>
          </a:p>
        </p:txBody>
      </p:sp>
      <p:grpSp>
        <p:nvGrpSpPr>
          <p:cNvPr name="Group 12" id="12"/>
          <p:cNvGrpSpPr/>
          <p:nvPr/>
        </p:nvGrpSpPr>
        <p:grpSpPr>
          <a:xfrm rot="0">
            <a:off x="1621971" y="9058999"/>
            <a:ext cx="7109316" cy="1067125"/>
            <a:chOff x="0" y="0"/>
            <a:chExt cx="9479089" cy="1422834"/>
          </a:xfrm>
        </p:grpSpPr>
        <p:sp>
          <p:nvSpPr>
            <p:cNvPr name="Freeform 13" id="13"/>
            <p:cNvSpPr/>
            <p:nvPr/>
          </p:nvSpPr>
          <p:spPr>
            <a:xfrm flipH="false" flipV="false" rot="0">
              <a:off x="0" y="0"/>
              <a:ext cx="857257" cy="1422834"/>
            </a:xfrm>
            <a:custGeom>
              <a:avLst/>
              <a:gdLst/>
              <a:ahLst/>
              <a:cxnLst/>
              <a:rect r="r" b="b" t="t" l="l"/>
              <a:pathLst>
                <a:path h="1422834" w="857257">
                  <a:moveTo>
                    <a:pt x="0" y="0"/>
                  </a:moveTo>
                  <a:lnTo>
                    <a:pt x="857257" y="0"/>
                  </a:lnTo>
                  <a:lnTo>
                    <a:pt x="857257" y="1422834"/>
                  </a:lnTo>
                  <a:lnTo>
                    <a:pt x="0" y="1422834"/>
                  </a:lnTo>
                  <a:lnTo>
                    <a:pt x="0" y="0"/>
                  </a:lnTo>
                  <a:close/>
                </a:path>
              </a:pathLst>
            </a:custGeom>
            <a:blipFill>
              <a:blip r:embed="rId2"/>
              <a:stretch>
                <a:fillRect l="0" t="0" r="0" b="0"/>
              </a:stretch>
            </a:blipFill>
          </p:spPr>
        </p:sp>
        <p:sp>
          <p:nvSpPr>
            <p:cNvPr name="TextBox 14" id="14"/>
            <p:cNvSpPr txBox="true"/>
            <p:nvPr/>
          </p:nvSpPr>
          <p:spPr>
            <a:xfrm rot="0">
              <a:off x="1045184" y="436039"/>
              <a:ext cx="8433904" cy="644526"/>
            </a:xfrm>
            <a:prstGeom prst="rect">
              <a:avLst/>
            </a:prstGeom>
          </p:spPr>
          <p:txBody>
            <a:bodyPr anchor="t" rtlCol="false" tIns="0" lIns="0" bIns="0" rIns="0">
              <a:spAutoFit/>
            </a:bodyPr>
            <a:lstStyle/>
            <a:p>
              <a:pPr algn="l">
                <a:lnSpc>
                  <a:spcPts val="4199"/>
                </a:lnSpc>
              </a:pPr>
              <a:r>
                <a:rPr lang="en-US" sz="2999" b="true">
                  <a:solidFill>
                    <a:srgbClr val="000000"/>
                  </a:solidFill>
                  <a:latin typeface="Garet Bold"/>
                  <a:ea typeface="Garet Bold"/>
                  <a:cs typeface="Garet Bold"/>
                  <a:sym typeface="Garet Bold"/>
                </a:rPr>
                <a:t>GVHD: Ths. Võ Thành C</a:t>
              </a:r>
            </a:p>
          </p:txBody>
        </p:sp>
      </p:grpSp>
      <p:sp>
        <p:nvSpPr>
          <p:cNvPr name="TextBox 15" id="15"/>
          <p:cNvSpPr txBox="true"/>
          <p:nvPr/>
        </p:nvSpPr>
        <p:spPr>
          <a:xfrm rot="0">
            <a:off x="2432770" y="2405073"/>
            <a:ext cx="13478637" cy="705486"/>
          </a:xfrm>
          <a:prstGeom prst="rect">
            <a:avLst/>
          </a:prstGeom>
        </p:spPr>
        <p:txBody>
          <a:bodyPr anchor="t" rtlCol="false" tIns="0" lIns="0" bIns="0" rIns="0">
            <a:spAutoFit/>
          </a:bodyPr>
          <a:lstStyle/>
          <a:p>
            <a:pPr algn="ctr">
              <a:lnSpc>
                <a:spcPts val="5739"/>
              </a:lnSpc>
            </a:pPr>
            <a:r>
              <a:rPr lang="en-US" sz="4099" b="true">
                <a:solidFill>
                  <a:srgbClr val="0345E4"/>
                </a:solidFill>
                <a:latin typeface="Garet Bold"/>
                <a:ea typeface="Garet Bold"/>
                <a:cs typeface="Garet Bold"/>
                <a:sym typeface="Garet Bold"/>
              </a:rPr>
              <a:t>BÁO CÁO ĐỒ ÁN CHUYÊN NGÀNH</a:t>
            </a:r>
          </a:p>
        </p:txBody>
      </p:sp>
      <p:grpSp>
        <p:nvGrpSpPr>
          <p:cNvPr name="Group 16" id="16"/>
          <p:cNvGrpSpPr/>
          <p:nvPr/>
        </p:nvGrpSpPr>
        <p:grpSpPr>
          <a:xfrm rot="0">
            <a:off x="9616087" y="9058999"/>
            <a:ext cx="6895218" cy="1058731"/>
            <a:chOff x="0" y="0"/>
            <a:chExt cx="9193624" cy="1411642"/>
          </a:xfrm>
        </p:grpSpPr>
        <p:sp>
          <p:nvSpPr>
            <p:cNvPr name="Freeform 17" id="17"/>
            <p:cNvSpPr/>
            <p:nvPr/>
          </p:nvSpPr>
          <p:spPr>
            <a:xfrm flipH="false" flipV="false" rot="0">
              <a:off x="0" y="0"/>
              <a:ext cx="759720" cy="1411642"/>
            </a:xfrm>
            <a:custGeom>
              <a:avLst/>
              <a:gdLst/>
              <a:ahLst/>
              <a:cxnLst/>
              <a:rect r="r" b="b" t="t" l="l"/>
              <a:pathLst>
                <a:path h="1411642" w="759720">
                  <a:moveTo>
                    <a:pt x="0" y="0"/>
                  </a:moveTo>
                  <a:lnTo>
                    <a:pt x="759720" y="0"/>
                  </a:lnTo>
                  <a:lnTo>
                    <a:pt x="759720" y="1411642"/>
                  </a:lnTo>
                  <a:lnTo>
                    <a:pt x="0" y="14116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759720" y="420918"/>
              <a:ext cx="8433904" cy="666750"/>
            </a:xfrm>
            <a:prstGeom prst="rect">
              <a:avLst/>
            </a:prstGeom>
          </p:spPr>
          <p:txBody>
            <a:bodyPr anchor="t" rtlCol="false" tIns="0" lIns="0" bIns="0" rIns="0">
              <a:spAutoFit/>
            </a:bodyPr>
            <a:lstStyle/>
            <a:p>
              <a:pPr algn="l">
                <a:lnSpc>
                  <a:spcPts val="4200"/>
                </a:lnSpc>
              </a:pPr>
              <a:r>
                <a:rPr lang="en-US" sz="3000" b="true">
                  <a:solidFill>
                    <a:srgbClr val="000000"/>
                  </a:solidFill>
                  <a:latin typeface="Garet Bold"/>
                  <a:ea typeface="Garet Bold"/>
                  <a:cs typeface="Garet Bold"/>
                  <a:sym typeface="Garet Bold"/>
                </a:rPr>
                <a:t>SVTH: Nguyễn Đại Hoàng Phúc </a:t>
              </a:r>
            </a:p>
          </p:txBody>
        </p:sp>
      </p:grpSp>
      <p:sp>
        <p:nvSpPr>
          <p:cNvPr name="Freeform 19" id="19"/>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5">
              <a:alphaModFix amt="8999"/>
            </a:blip>
            <a:stretch>
              <a:fillRect l="0" t="0" r="0" b="0"/>
            </a:stretch>
          </a:blipFill>
        </p:spPr>
      </p:sp>
      <p:grpSp>
        <p:nvGrpSpPr>
          <p:cNvPr name="Group 20" id="20"/>
          <p:cNvGrpSpPr/>
          <p:nvPr/>
        </p:nvGrpSpPr>
        <p:grpSpPr>
          <a:xfrm rot="0">
            <a:off x="17233962" y="0"/>
            <a:ext cx="1694792" cy="10287000"/>
            <a:chOff x="0" y="0"/>
            <a:chExt cx="446365" cy="2709333"/>
          </a:xfrm>
        </p:grpSpPr>
        <p:sp>
          <p:nvSpPr>
            <p:cNvPr name="Freeform 21" id="21"/>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22" id="22"/>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621971" y="427031"/>
            <a:ext cx="1217619" cy="1217619"/>
          </a:xfrm>
          <a:custGeom>
            <a:avLst/>
            <a:gdLst/>
            <a:ahLst/>
            <a:cxnLst/>
            <a:rect r="r" b="b" t="t" l="l"/>
            <a:pathLst>
              <a:path h="1217619" w="1217619">
                <a:moveTo>
                  <a:pt x="0" y="0"/>
                </a:moveTo>
                <a:lnTo>
                  <a:pt x="1217620" y="0"/>
                </a:lnTo>
                <a:lnTo>
                  <a:pt x="1217620" y="1217619"/>
                </a:lnTo>
                <a:lnTo>
                  <a:pt x="0" y="1217619"/>
                </a:lnTo>
                <a:lnTo>
                  <a:pt x="0" y="0"/>
                </a:lnTo>
                <a:close/>
              </a:path>
            </a:pathLst>
          </a:custGeom>
          <a:blipFill>
            <a:blip r:embed="rId6"/>
            <a:stretch>
              <a:fillRect l="0" t="0" r="0" b="0"/>
            </a:stretch>
          </a:blipFill>
        </p:spPr>
      </p:sp>
      <p:sp>
        <p:nvSpPr>
          <p:cNvPr name="Freeform 24" id="24"/>
          <p:cNvSpPr/>
          <p:nvPr/>
        </p:nvSpPr>
        <p:spPr>
          <a:xfrm flipH="false" flipV="false" rot="0">
            <a:off x="15449805" y="235824"/>
            <a:ext cx="1088035" cy="1585753"/>
          </a:xfrm>
          <a:custGeom>
            <a:avLst/>
            <a:gdLst/>
            <a:ahLst/>
            <a:cxnLst/>
            <a:rect r="r" b="b" t="t" l="l"/>
            <a:pathLst>
              <a:path h="1585753" w="1088035">
                <a:moveTo>
                  <a:pt x="0" y="0"/>
                </a:moveTo>
                <a:lnTo>
                  <a:pt x="1088035" y="0"/>
                </a:lnTo>
                <a:lnTo>
                  <a:pt x="1088035" y="1585752"/>
                </a:lnTo>
                <a:lnTo>
                  <a:pt x="0" y="1585752"/>
                </a:lnTo>
                <a:lnTo>
                  <a:pt x="0" y="0"/>
                </a:lnTo>
                <a:close/>
              </a:path>
            </a:pathLst>
          </a:custGeom>
          <a:blipFill>
            <a:blip r:embed="rId7"/>
            <a:stretch>
              <a:fillRect l="0" t="0" r="0" b="0"/>
            </a:stretch>
          </a:blipFill>
        </p:spPr>
      </p:sp>
      <p:sp>
        <p:nvSpPr>
          <p:cNvPr name="TextBox 25" id="25"/>
          <p:cNvSpPr txBox="true"/>
          <p:nvPr/>
        </p:nvSpPr>
        <p:spPr>
          <a:xfrm rot="0">
            <a:off x="3885945" y="393700"/>
            <a:ext cx="10516110" cy="1250950"/>
          </a:xfrm>
          <a:prstGeom prst="rect">
            <a:avLst/>
          </a:prstGeom>
        </p:spPr>
        <p:txBody>
          <a:bodyPr anchor="t" rtlCol="false" tIns="0" lIns="0" bIns="0" rIns="0">
            <a:spAutoFit/>
          </a:bodyPr>
          <a:lstStyle/>
          <a:p>
            <a:pPr algn="ctr">
              <a:lnSpc>
                <a:spcPts val="4999"/>
              </a:lnSpc>
            </a:pPr>
            <a:r>
              <a:rPr lang="en-US" sz="3999" b="true">
                <a:solidFill>
                  <a:srgbClr val="000000"/>
                </a:solidFill>
                <a:latin typeface="Open Sans 1 Bold"/>
                <a:ea typeface="Open Sans 1 Bold"/>
                <a:cs typeface="Open Sans 1 Bold"/>
                <a:sym typeface="Open Sans 1 Bold"/>
              </a:rPr>
              <a:t>KHOA KỸ THUẬT VÀ CÔNG NGHỆ</a:t>
            </a:r>
          </a:p>
          <a:p>
            <a:pPr algn="ctr">
              <a:lnSpc>
                <a:spcPts val="4999"/>
              </a:lnSpc>
            </a:pPr>
            <a:r>
              <a:rPr lang="en-US" b="true" sz="3999">
                <a:solidFill>
                  <a:srgbClr val="000000"/>
                </a:solidFill>
                <a:latin typeface="Open Sans 1 Bold"/>
                <a:ea typeface="Open Sans 1 Bold"/>
                <a:cs typeface="Open Sans 1 Bold"/>
                <a:sym typeface="Open Sans 1 Bold"/>
              </a:rPr>
              <a:t>BỘ MÔN CÔNG NGHỆ THÔNG TIN</a:t>
            </a:r>
          </a:p>
        </p:txBody>
      </p:sp>
      <p:grpSp>
        <p:nvGrpSpPr>
          <p:cNvPr name="Group 26" id="26"/>
          <p:cNvGrpSpPr/>
          <p:nvPr/>
        </p:nvGrpSpPr>
        <p:grpSpPr>
          <a:xfrm rot="0">
            <a:off x="-923917" y="8315421"/>
            <a:ext cx="2545888" cy="254588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6870561" y="9441318"/>
            <a:ext cx="167855" cy="40406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0945"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03</a:t>
              </a:r>
            </a:p>
          </p:txBody>
        </p:sp>
      </p:grpSp>
      <p:sp>
        <p:nvSpPr>
          <p:cNvPr name="Freeform 17" id="17"/>
          <p:cNvSpPr/>
          <p:nvPr/>
        </p:nvSpPr>
        <p:spPr>
          <a:xfrm flipH="false" flipV="false" rot="0">
            <a:off x="10091080" y="2469761"/>
            <a:ext cx="5995740" cy="5995740"/>
          </a:xfrm>
          <a:custGeom>
            <a:avLst/>
            <a:gdLst/>
            <a:ahLst/>
            <a:cxnLst/>
            <a:rect r="r" b="b" t="t" l="l"/>
            <a:pathLst>
              <a:path h="5995740" w="5995740">
                <a:moveTo>
                  <a:pt x="0" y="0"/>
                </a:moveTo>
                <a:lnTo>
                  <a:pt x="5995740" y="0"/>
                </a:lnTo>
                <a:lnTo>
                  <a:pt x="5995740" y="5995740"/>
                </a:lnTo>
                <a:lnTo>
                  <a:pt x="0" y="5995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213238" y="2244796"/>
            <a:ext cx="8877842" cy="5126991"/>
          </a:xfrm>
          <a:prstGeom prst="rect">
            <a:avLst/>
          </a:prstGeom>
        </p:spPr>
        <p:txBody>
          <a:bodyPr anchor="t" rtlCol="false" tIns="0" lIns="0" bIns="0" rIns="0">
            <a:spAutoFit/>
          </a:bodyPr>
          <a:lstStyle/>
          <a:p>
            <a:pPr algn="l">
              <a:lnSpc>
                <a:spcPts val="4059"/>
              </a:lnSpc>
            </a:pPr>
            <a:r>
              <a:rPr lang="en-US" sz="2899" b="true">
                <a:solidFill>
                  <a:srgbClr val="000000"/>
                </a:solidFill>
                <a:latin typeface="Inter Bold"/>
                <a:ea typeface="Inter Bold"/>
                <a:cs typeface="Inter Bold"/>
                <a:sym typeface="Inter Bold"/>
              </a:rPr>
              <a:t>1. Mô tả bài toán:</a:t>
            </a:r>
          </a:p>
          <a:p>
            <a:pPr algn="l">
              <a:lnSpc>
                <a:spcPts val="4059"/>
              </a:lnSpc>
              <a:spcBef>
                <a:spcPct val="0"/>
              </a:spcBef>
            </a:pPr>
            <a:r>
              <a:rPr lang="en-US" sz="2899">
                <a:solidFill>
                  <a:srgbClr val="000000"/>
                </a:solidFill>
                <a:latin typeface="Inter"/>
                <a:ea typeface="Inter"/>
                <a:cs typeface="Inter"/>
                <a:sym typeface="Inter"/>
              </a:rPr>
              <a:t>Trong bối cảnh các câu lạc bộ sinh viên ngày càng phát triển, phương pháp quản lý truyền thống như giấy tờ hay Excel bộc lộ nhiều hạn chế, gây khó khăn và dễ sai sót. Dự án "Xây dựng website quản lý câu lạc bộ Hành trình Sinh Viên" ra đời nhằm tối ưu hóa quy trình quản lý, tiết kiệm nguồn lực và nâng cao hiệu quả hoạt động, giúp quản lý thành viên và các hoạt động một cách hiện đại và tiện lợi hơn.</a:t>
            </a:r>
          </a:p>
        </p:txBody>
      </p:sp>
      <p:sp>
        <p:nvSpPr>
          <p:cNvPr name="TextBox 19" id="19"/>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HIỆN THỰC HÓA NGHIÊN CỨU</a:t>
            </a:r>
          </a:p>
        </p:txBody>
      </p:sp>
      <p:sp>
        <p:nvSpPr>
          <p:cNvPr name="Freeform 20" id="20"/>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4">
              <a:alphaModFix amt="8999"/>
            </a:blip>
            <a:stretch>
              <a:fillRect l="0" t="0" r="0" b="0"/>
            </a:stretch>
          </a:blipFill>
        </p:spPr>
      </p:sp>
      <p:sp>
        <p:nvSpPr>
          <p:cNvPr name="TextBox 21" id="21"/>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4013871" y="1876604"/>
            <a:ext cx="10260259" cy="8042282"/>
          </a:xfrm>
          <a:custGeom>
            <a:avLst/>
            <a:gdLst/>
            <a:ahLst/>
            <a:cxnLst/>
            <a:rect r="r" b="b" t="t" l="l"/>
            <a:pathLst>
              <a:path h="8042282" w="10260259">
                <a:moveTo>
                  <a:pt x="0" y="0"/>
                </a:moveTo>
                <a:lnTo>
                  <a:pt x="10260258" y="0"/>
                </a:lnTo>
                <a:lnTo>
                  <a:pt x="10260258" y="8042282"/>
                </a:lnTo>
                <a:lnTo>
                  <a:pt x="0" y="8042282"/>
                </a:lnTo>
                <a:lnTo>
                  <a:pt x="0" y="0"/>
                </a:lnTo>
                <a:close/>
              </a:path>
            </a:pathLst>
          </a:custGeom>
          <a:blipFill>
            <a:blip r:embed="rId2"/>
            <a:stretch>
              <a:fillRect l="0" t="0" r="0" b="0"/>
            </a:stretch>
          </a:blipFill>
        </p:spPr>
      </p:sp>
      <p:sp>
        <p:nvSpPr>
          <p:cNvPr name="TextBox 15" id="15"/>
          <p:cNvSpPr txBox="true"/>
          <p:nvPr/>
        </p:nvSpPr>
        <p:spPr>
          <a:xfrm rot="0">
            <a:off x="1213238" y="1940959"/>
            <a:ext cx="8877842" cy="4978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Inter Bold"/>
                <a:ea typeface="Inter Bold"/>
                <a:cs typeface="Inter Bold"/>
                <a:sym typeface="Inter Bold"/>
              </a:rPr>
              <a:t>2. Sơ đồ Usecase:</a:t>
            </a:r>
          </a:p>
        </p:txBody>
      </p:sp>
      <p:sp>
        <p:nvSpPr>
          <p:cNvPr name="TextBox 16" id="16"/>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11</a:t>
            </a:r>
          </a:p>
        </p:txBody>
      </p:sp>
      <p:grpSp>
        <p:nvGrpSpPr>
          <p:cNvPr name="Group 17" id="17"/>
          <p:cNvGrpSpPr/>
          <p:nvPr/>
        </p:nvGrpSpPr>
        <p:grpSpPr>
          <a:xfrm rot="0">
            <a:off x="30945" y="1028700"/>
            <a:ext cx="15363660" cy="969409"/>
            <a:chOff x="0" y="0"/>
            <a:chExt cx="20484880" cy="1292545"/>
          </a:xfrm>
        </p:grpSpPr>
        <p:sp>
          <p:nvSpPr>
            <p:cNvPr name="TextBox 18" id="18"/>
            <p:cNvSpPr txBox="true"/>
            <p:nvPr/>
          </p:nvSpPr>
          <p:spPr>
            <a:xfrm rot="0">
              <a:off x="1576390" y="85807"/>
              <a:ext cx="18908490" cy="1044732"/>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HIỆN THỰC HÓA NGHIÊN CỨU</a:t>
              </a:r>
            </a:p>
          </p:txBody>
        </p:sp>
        <p:grpSp>
          <p:nvGrpSpPr>
            <p:cNvPr name="Group 19" id="19"/>
            <p:cNvGrpSpPr/>
            <p:nvPr/>
          </p:nvGrpSpPr>
          <p:grpSpPr>
            <a:xfrm rot="0">
              <a:off x="0" y="0"/>
              <a:ext cx="1292545" cy="129254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21" id="21"/>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03</a:t>
                </a:r>
              </a:p>
            </p:txBody>
          </p:sp>
        </p:gr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768429" y="1876604"/>
            <a:ext cx="10751141" cy="8108095"/>
          </a:xfrm>
          <a:custGeom>
            <a:avLst/>
            <a:gdLst/>
            <a:ahLst/>
            <a:cxnLst/>
            <a:rect r="r" b="b" t="t" l="l"/>
            <a:pathLst>
              <a:path h="8108095" w="10751141">
                <a:moveTo>
                  <a:pt x="0" y="0"/>
                </a:moveTo>
                <a:lnTo>
                  <a:pt x="10751142" y="0"/>
                </a:lnTo>
                <a:lnTo>
                  <a:pt x="10751142" y="8108095"/>
                </a:lnTo>
                <a:lnTo>
                  <a:pt x="0" y="8108095"/>
                </a:lnTo>
                <a:lnTo>
                  <a:pt x="0" y="0"/>
                </a:lnTo>
                <a:close/>
              </a:path>
            </a:pathLst>
          </a:custGeom>
          <a:blipFill>
            <a:blip r:embed="rId2"/>
            <a:stretch>
              <a:fillRect l="0" t="0" r="0" b="0"/>
            </a:stretch>
          </a:blipFill>
        </p:spPr>
      </p:sp>
      <p:sp>
        <p:nvSpPr>
          <p:cNvPr name="TextBox 15" id="15"/>
          <p:cNvSpPr txBox="true"/>
          <p:nvPr/>
        </p:nvSpPr>
        <p:spPr>
          <a:xfrm rot="0">
            <a:off x="1213238" y="1940959"/>
            <a:ext cx="8877842" cy="4978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Inter Bold"/>
                <a:ea typeface="Inter Bold"/>
                <a:cs typeface="Inter Bold"/>
                <a:sym typeface="Inter Bold"/>
              </a:rPr>
              <a:t>3. Lược đồ cơ sở dữ liệu:</a:t>
            </a:r>
          </a:p>
        </p:txBody>
      </p:sp>
      <p:sp>
        <p:nvSpPr>
          <p:cNvPr name="TextBox 16" id="16"/>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HIỆN THỰC HÓA NGHIÊN CỨU</a:t>
            </a:r>
          </a:p>
        </p:txBody>
      </p:sp>
      <p:sp>
        <p:nvSpPr>
          <p:cNvPr name="TextBox 17" id="17"/>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12</a:t>
            </a:r>
          </a:p>
        </p:txBody>
      </p:sp>
      <p:grpSp>
        <p:nvGrpSpPr>
          <p:cNvPr name="Group 18" id="18"/>
          <p:cNvGrpSpPr/>
          <p:nvPr/>
        </p:nvGrpSpPr>
        <p:grpSpPr>
          <a:xfrm rot="0">
            <a:off x="30945" y="1028700"/>
            <a:ext cx="969409" cy="96940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20" id="20"/>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03</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252628" y="1940959"/>
            <a:ext cx="9419870" cy="4978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Inter Bold"/>
                <a:ea typeface="Inter Bold"/>
                <a:cs typeface="Inter Bold"/>
                <a:sym typeface="Inter Bold"/>
              </a:rPr>
              <a:t>3.  Quy trình triển khai quy trình CI/CD</a:t>
            </a:r>
          </a:p>
        </p:txBody>
      </p:sp>
      <p:sp>
        <p:nvSpPr>
          <p:cNvPr name="TextBox 15" id="15"/>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13</a:t>
            </a:r>
          </a:p>
        </p:txBody>
      </p:sp>
      <p:grpSp>
        <p:nvGrpSpPr>
          <p:cNvPr name="Group 16" id="16"/>
          <p:cNvGrpSpPr/>
          <p:nvPr/>
        </p:nvGrpSpPr>
        <p:grpSpPr>
          <a:xfrm rot="0">
            <a:off x="1630364" y="3063431"/>
            <a:ext cx="15027273" cy="6194869"/>
            <a:chOff x="0" y="0"/>
            <a:chExt cx="20036364" cy="8259825"/>
          </a:xfrm>
        </p:grpSpPr>
        <p:sp>
          <p:nvSpPr>
            <p:cNvPr name="Freeform 17" id="17"/>
            <p:cNvSpPr/>
            <p:nvPr/>
          </p:nvSpPr>
          <p:spPr>
            <a:xfrm flipH="false" flipV="false" rot="0">
              <a:off x="0" y="0"/>
              <a:ext cx="2091946" cy="1952483"/>
            </a:xfrm>
            <a:custGeom>
              <a:avLst/>
              <a:gdLst/>
              <a:ahLst/>
              <a:cxnLst/>
              <a:rect r="r" b="b" t="t" l="l"/>
              <a:pathLst>
                <a:path h="1952483" w="2091946">
                  <a:moveTo>
                    <a:pt x="0" y="0"/>
                  </a:moveTo>
                  <a:lnTo>
                    <a:pt x="2091946" y="0"/>
                  </a:lnTo>
                  <a:lnTo>
                    <a:pt x="2091946" y="1952483"/>
                  </a:lnTo>
                  <a:lnTo>
                    <a:pt x="0" y="1952483"/>
                  </a:lnTo>
                  <a:lnTo>
                    <a:pt x="0" y="0"/>
                  </a:lnTo>
                  <a:close/>
                </a:path>
              </a:pathLst>
            </a:custGeom>
            <a:blipFill>
              <a:blip r:embed="rId2"/>
              <a:stretch>
                <a:fillRect l="0" t="0" r="0" b="0"/>
              </a:stretch>
            </a:blipFill>
          </p:spPr>
        </p:sp>
        <p:sp>
          <p:nvSpPr>
            <p:cNvPr name="Freeform 18" id="18"/>
            <p:cNvSpPr/>
            <p:nvPr/>
          </p:nvSpPr>
          <p:spPr>
            <a:xfrm flipH="false" flipV="false" rot="0">
              <a:off x="0" y="6167879"/>
              <a:ext cx="2091946" cy="2091946"/>
            </a:xfrm>
            <a:custGeom>
              <a:avLst/>
              <a:gdLst/>
              <a:ahLst/>
              <a:cxnLst/>
              <a:rect r="r" b="b" t="t" l="l"/>
              <a:pathLst>
                <a:path h="2091946" w="2091946">
                  <a:moveTo>
                    <a:pt x="0" y="0"/>
                  </a:moveTo>
                  <a:lnTo>
                    <a:pt x="2091946" y="0"/>
                  </a:lnTo>
                  <a:lnTo>
                    <a:pt x="2091946" y="2091946"/>
                  </a:lnTo>
                  <a:lnTo>
                    <a:pt x="0" y="2091946"/>
                  </a:lnTo>
                  <a:lnTo>
                    <a:pt x="0" y="0"/>
                  </a:lnTo>
                  <a:close/>
                </a:path>
              </a:pathLst>
            </a:custGeom>
            <a:blipFill>
              <a:blip r:embed="rId3"/>
              <a:stretch>
                <a:fillRect l="0" t="0" r="0" b="0"/>
              </a:stretch>
            </a:blipFill>
          </p:spPr>
        </p:sp>
        <p:sp>
          <p:nvSpPr>
            <p:cNvPr name="AutoShape 19" id="19"/>
            <p:cNvSpPr/>
            <p:nvPr/>
          </p:nvSpPr>
          <p:spPr>
            <a:xfrm flipV="true">
              <a:off x="1076831" y="2415972"/>
              <a:ext cx="0" cy="3288417"/>
            </a:xfrm>
            <a:prstGeom prst="line">
              <a:avLst/>
            </a:prstGeom>
            <a:ln cap="flat" w="61009">
              <a:solidFill>
                <a:srgbClr val="000000"/>
              </a:solidFill>
              <a:prstDash val="solid"/>
              <a:headEnd type="none" len="sm" w="sm"/>
              <a:tailEnd type="triangle" len="med" w="lg"/>
            </a:ln>
          </p:spPr>
        </p:sp>
        <p:sp>
          <p:nvSpPr>
            <p:cNvPr name="Freeform 20" id="20"/>
            <p:cNvSpPr/>
            <p:nvPr/>
          </p:nvSpPr>
          <p:spPr>
            <a:xfrm flipH="false" flipV="false" rot="0">
              <a:off x="6805714" y="0"/>
              <a:ext cx="1952483" cy="1952483"/>
            </a:xfrm>
            <a:custGeom>
              <a:avLst/>
              <a:gdLst/>
              <a:ahLst/>
              <a:cxnLst/>
              <a:rect r="r" b="b" t="t" l="l"/>
              <a:pathLst>
                <a:path h="1952483" w="1952483">
                  <a:moveTo>
                    <a:pt x="0" y="0"/>
                  </a:moveTo>
                  <a:lnTo>
                    <a:pt x="1952483" y="0"/>
                  </a:lnTo>
                  <a:lnTo>
                    <a:pt x="1952483" y="1952483"/>
                  </a:lnTo>
                  <a:lnTo>
                    <a:pt x="0" y="1952483"/>
                  </a:lnTo>
                  <a:lnTo>
                    <a:pt x="0" y="0"/>
                  </a:lnTo>
                  <a:close/>
                </a:path>
              </a:pathLst>
            </a:custGeom>
            <a:blipFill>
              <a:blip r:embed="rId4"/>
              <a:stretch>
                <a:fillRect l="0" t="0" r="0" b="0"/>
              </a:stretch>
            </a:blipFill>
          </p:spPr>
        </p:sp>
        <p:sp>
          <p:nvSpPr>
            <p:cNvPr name="AutoShape 21" id="21"/>
            <p:cNvSpPr/>
            <p:nvPr/>
          </p:nvSpPr>
          <p:spPr>
            <a:xfrm>
              <a:off x="2571874" y="1007098"/>
              <a:ext cx="3753911" cy="30858"/>
            </a:xfrm>
            <a:prstGeom prst="line">
              <a:avLst/>
            </a:prstGeom>
            <a:ln cap="flat" w="61009">
              <a:solidFill>
                <a:srgbClr val="000000"/>
              </a:solidFill>
              <a:prstDash val="solid"/>
              <a:headEnd type="none" len="sm" w="sm"/>
              <a:tailEnd type="triangle" len="med" w="lg"/>
            </a:ln>
          </p:spPr>
        </p:sp>
        <p:sp>
          <p:nvSpPr>
            <p:cNvPr name="AutoShape 22" id="22"/>
            <p:cNvSpPr/>
            <p:nvPr/>
          </p:nvSpPr>
          <p:spPr>
            <a:xfrm flipV="true">
              <a:off x="9502593" y="837383"/>
              <a:ext cx="7369213" cy="30858"/>
            </a:xfrm>
            <a:prstGeom prst="line">
              <a:avLst/>
            </a:prstGeom>
            <a:ln cap="flat" w="61009">
              <a:solidFill>
                <a:srgbClr val="000000"/>
              </a:solidFill>
              <a:prstDash val="solid"/>
              <a:headEnd type="none" len="sm" w="sm"/>
              <a:tailEnd type="triangle" len="med" w="lg"/>
            </a:ln>
          </p:spPr>
        </p:sp>
        <p:sp>
          <p:nvSpPr>
            <p:cNvPr name="Freeform 23" id="23"/>
            <p:cNvSpPr/>
            <p:nvPr/>
          </p:nvSpPr>
          <p:spPr>
            <a:xfrm flipH="false" flipV="false" rot="0">
              <a:off x="17612517" y="325391"/>
              <a:ext cx="2423846" cy="1363414"/>
            </a:xfrm>
            <a:custGeom>
              <a:avLst/>
              <a:gdLst/>
              <a:ahLst/>
              <a:cxnLst/>
              <a:rect r="r" b="b" t="t" l="l"/>
              <a:pathLst>
                <a:path h="1363414" w="2423846">
                  <a:moveTo>
                    <a:pt x="0" y="0"/>
                  </a:moveTo>
                  <a:lnTo>
                    <a:pt x="2423847" y="0"/>
                  </a:lnTo>
                  <a:lnTo>
                    <a:pt x="2423847" y="1363414"/>
                  </a:lnTo>
                  <a:lnTo>
                    <a:pt x="0" y="1363414"/>
                  </a:lnTo>
                  <a:lnTo>
                    <a:pt x="0" y="0"/>
                  </a:lnTo>
                  <a:close/>
                </a:path>
              </a:pathLst>
            </a:custGeom>
            <a:blipFill>
              <a:blip r:embed="rId5"/>
              <a:stretch>
                <a:fillRect l="0" t="0" r="0" b="0"/>
              </a:stretch>
            </a:blipFill>
          </p:spPr>
        </p:sp>
        <p:sp>
          <p:nvSpPr>
            <p:cNvPr name="Freeform 24" id="24"/>
            <p:cNvSpPr/>
            <p:nvPr/>
          </p:nvSpPr>
          <p:spPr>
            <a:xfrm flipH="false" flipV="false" rot="0">
              <a:off x="6735982" y="6167879"/>
              <a:ext cx="2091946" cy="2091946"/>
            </a:xfrm>
            <a:custGeom>
              <a:avLst/>
              <a:gdLst/>
              <a:ahLst/>
              <a:cxnLst/>
              <a:rect r="r" b="b" t="t" l="l"/>
              <a:pathLst>
                <a:path h="2091946" w="2091946">
                  <a:moveTo>
                    <a:pt x="0" y="0"/>
                  </a:moveTo>
                  <a:lnTo>
                    <a:pt x="2091946" y="0"/>
                  </a:lnTo>
                  <a:lnTo>
                    <a:pt x="2091946" y="2091946"/>
                  </a:lnTo>
                  <a:lnTo>
                    <a:pt x="0" y="2091946"/>
                  </a:lnTo>
                  <a:lnTo>
                    <a:pt x="0" y="0"/>
                  </a:lnTo>
                  <a:close/>
                </a:path>
              </a:pathLst>
            </a:custGeom>
            <a:blipFill>
              <a:blip r:embed="rId6"/>
              <a:stretch>
                <a:fillRect l="0" t="0" r="0" b="0"/>
              </a:stretch>
            </a:blipFill>
          </p:spPr>
        </p:sp>
        <p:sp>
          <p:nvSpPr>
            <p:cNvPr name="TextBox 25" id="25"/>
            <p:cNvSpPr txBox="true"/>
            <p:nvPr/>
          </p:nvSpPr>
          <p:spPr>
            <a:xfrm rot="0">
              <a:off x="1537984" y="3768267"/>
              <a:ext cx="2498886" cy="536203"/>
            </a:xfrm>
            <a:prstGeom prst="rect">
              <a:avLst/>
            </a:prstGeom>
          </p:spPr>
          <p:txBody>
            <a:bodyPr anchor="t" rtlCol="false" tIns="0" lIns="0" bIns="0" rIns="0">
              <a:spAutoFit/>
            </a:bodyPr>
            <a:lstStyle/>
            <a:p>
              <a:pPr algn="ctr">
                <a:lnSpc>
                  <a:spcPts val="3401"/>
                </a:lnSpc>
                <a:spcBef>
                  <a:spcPct val="0"/>
                </a:spcBef>
              </a:pPr>
              <a:r>
                <a:rPr lang="en-US" sz="2429">
                  <a:solidFill>
                    <a:srgbClr val="000000"/>
                  </a:solidFill>
                  <a:latin typeface="Muli"/>
                  <a:ea typeface="Muli"/>
                  <a:cs typeface="Muli"/>
                  <a:sym typeface="Muli"/>
                </a:rPr>
                <a:t>Commit code</a:t>
              </a:r>
            </a:p>
          </p:txBody>
        </p:sp>
        <p:sp>
          <p:nvSpPr>
            <p:cNvPr name="TextBox 26" id="26"/>
            <p:cNvSpPr txBox="true"/>
            <p:nvPr/>
          </p:nvSpPr>
          <p:spPr>
            <a:xfrm rot="0">
              <a:off x="3010577" y="-47625"/>
              <a:ext cx="2876505" cy="536203"/>
            </a:xfrm>
            <a:prstGeom prst="rect">
              <a:avLst/>
            </a:prstGeom>
          </p:spPr>
          <p:txBody>
            <a:bodyPr anchor="t" rtlCol="false" tIns="0" lIns="0" bIns="0" rIns="0">
              <a:spAutoFit/>
            </a:bodyPr>
            <a:lstStyle/>
            <a:p>
              <a:pPr algn="ctr">
                <a:lnSpc>
                  <a:spcPts val="3401"/>
                </a:lnSpc>
                <a:spcBef>
                  <a:spcPct val="0"/>
                </a:spcBef>
              </a:pPr>
              <a:r>
                <a:rPr lang="en-US" sz="2429">
                  <a:solidFill>
                    <a:srgbClr val="000000"/>
                  </a:solidFill>
                  <a:latin typeface="Muli"/>
                  <a:ea typeface="Muli"/>
                  <a:cs typeface="Muli"/>
                  <a:sym typeface="Muli"/>
                </a:rPr>
                <a:t>Checkout Repo</a:t>
              </a:r>
            </a:p>
          </p:txBody>
        </p:sp>
        <p:sp>
          <p:nvSpPr>
            <p:cNvPr name="TextBox 27" id="27"/>
            <p:cNvSpPr txBox="true"/>
            <p:nvPr/>
          </p:nvSpPr>
          <p:spPr>
            <a:xfrm rot="0">
              <a:off x="2551185" y="1416280"/>
              <a:ext cx="3795290" cy="536203"/>
            </a:xfrm>
            <a:prstGeom prst="rect">
              <a:avLst/>
            </a:prstGeom>
          </p:spPr>
          <p:txBody>
            <a:bodyPr anchor="t" rtlCol="false" tIns="0" lIns="0" bIns="0" rIns="0">
              <a:spAutoFit/>
            </a:bodyPr>
            <a:lstStyle/>
            <a:p>
              <a:pPr algn="ctr">
                <a:lnSpc>
                  <a:spcPts val="3401"/>
                </a:lnSpc>
                <a:spcBef>
                  <a:spcPct val="0"/>
                </a:spcBef>
              </a:pPr>
              <a:r>
                <a:rPr lang="en-US" sz="2429">
                  <a:solidFill>
                    <a:srgbClr val="000000"/>
                  </a:solidFill>
                  <a:latin typeface="Muli"/>
                  <a:ea typeface="Muli"/>
                  <a:cs typeface="Muli"/>
                  <a:sym typeface="Muli"/>
                </a:rPr>
                <a:t>Set up Docker build </a:t>
              </a:r>
            </a:p>
          </p:txBody>
        </p:sp>
        <p:sp>
          <p:nvSpPr>
            <p:cNvPr name="TextBox 28" id="28"/>
            <p:cNvSpPr txBox="true"/>
            <p:nvPr/>
          </p:nvSpPr>
          <p:spPr>
            <a:xfrm rot="0">
              <a:off x="9653067" y="-47625"/>
              <a:ext cx="6841897" cy="536203"/>
            </a:xfrm>
            <a:prstGeom prst="rect">
              <a:avLst/>
            </a:prstGeom>
          </p:spPr>
          <p:txBody>
            <a:bodyPr anchor="t" rtlCol="false" tIns="0" lIns="0" bIns="0" rIns="0">
              <a:spAutoFit/>
            </a:bodyPr>
            <a:lstStyle/>
            <a:p>
              <a:pPr algn="ctr">
                <a:lnSpc>
                  <a:spcPts val="3401"/>
                </a:lnSpc>
                <a:spcBef>
                  <a:spcPct val="0"/>
                </a:spcBef>
              </a:pPr>
              <a:r>
                <a:rPr lang="en-US" sz="2429">
                  <a:solidFill>
                    <a:srgbClr val="000000"/>
                  </a:solidFill>
                  <a:latin typeface="Muli"/>
                  <a:ea typeface="Muli"/>
                  <a:cs typeface="Muli"/>
                  <a:sym typeface="Muli"/>
                </a:rPr>
                <a:t>Build and Push image to docker hub</a:t>
              </a:r>
            </a:p>
          </p:txBody>
        </p:sp>
        <p:sp>
          <p:nvSpPr>
            <p:cNvPr name="AutoShape 29" id="29"/>
            <p:cNvSpPr/>
            <p:nvPr/>
          </p:nvSpPr>
          <p:spPr>
            <a:xfrm>
              <a:off x="7751098" y="2415972"/>
              <a:ext cx="0" cy="3288417"/>
            </a:xfrm>
            <a:prstGeom prst="line">
              <a:avLst/>
            </a:prstGeom>
            <a:ln cap="flat" w="61009">
              <a:solidFill>
                <a:srgbClr val="000000"/>
              </a:solidFill>
              <a:prstDash val="solid"/>
              <a:headEnd type="none" len="sm" w="sm"/>
              <a:tailEnd type="triangle" len="med" w="lg"/>
            </a:ln>
          </p:spPr>
        </p:sp>
        <p:sp>
          <p:nvSpPr>
            <p:cNvPr name="TextBox 30" id="30"/>
            <p:cNvSpPr txBox="true"/>
            <p:nvPr/>
          </p:nvSpPr>
          <p:spPr>
            <a:xfrm rot="0">
              <a:off x="8213961" y="3768267"/>
              <a:ext cx="4288047" cy="536203"/>
            </a:xfrm>
            <a:prstGeom prst="rect">
              <a:avLst/>
            </a:prstGeom>
          </p:spPr>
          <p:txBody>
            <a:bodyPr anchor="t" rtlCol="false" tIns="0" lIns="0" bIns="0" rIns="0">
              <a:spAutoFit/>
            </a:bodyPr>
            <a:lstStyle/>
            <a:p>
              <a:pPr algn="ctr">
                <a:lnSpc>
                  <a:spcPts val="3401"/>
                </a:lnSpc>
                <a:spcBef>
                  <a:spcPct val="0"/>
                </a:spcBef>
              </a:pPr>
              <a:r>
                <a:rPr lang="en-US" sz="2429">
                  <a:solidFill>
                    <a:srgbClr val="000000"/>
                  </a:solidFill>
                  <a:latin typeface="Muli"/>
                  <a:ea typeface="Muli"/>
                  <a:cs typeface="Muli"/>
                  <a:sym typeface="Muli"/>
                </a:rPr>
                <a:t>Connect to Cloud VPS </a:t>
              </a:r>
            </a:p>
          </p:txBody>
        </p:sp>
        <p:sp>
          <p:nvSpPr>
            <p:cNvPr name="AutoShape 31" id="31"/>
            <p:cNvSpPr/>
            <p:nvPr/>
          </p:nvSpPr>
          <p:spPr>
            <a:xfrm flipH="true">
              <a:off x="9465340" y="2415972"/>
              <a:ext cx="8147177" cy="4605768"/>
            </a:xfrm>
            <a:prstGeom prst="line">
              <a:avLst/>
            </a:prstGeom>
            <a:ln cap="flat" w="61009">
              <a:solidFill>
                <a:srgbClr val="000000"/>
              </a:solidFill>
              <a:prstDash val="solid"/>
              <a:headEnd type="none" len="sm" w="sm"/>
              <a:tailEnd type="triangle" len="med" w="lg"/>
            </a:ln>
          </p:spPr>
        </p:sp>
        <p:sp>
          <p:nvSpPr>
            <p:cNvPr name="TextBox 32" id="32"/>
            <p:cNvSpPr txBox="true"/>
            <p:nvPr/>
          </p:nvSpPr>
          <p:spPr>
            <a:xfrm rot="-1890097">
              <a:off x="11437144" y="4822830"/>
              <a:ext cx="6515386" cy="536203"/>
            </a:xfrm>
            <a:prstGeom prst="rect">
              <a:avLst/>
            </a:prstGeom>
          </p:spPr>
          <p:txBody>
            <a:bodyPr anchor="t" rtlCol="false" tIns="0" lIns="0" bIns="0" rIns="0">
              <a:spAutoFit/>
            </a:bodyPr>
            <a:lstStyle/>
            <a:p>
              <a:pPr algn="ctr">
                <a:lnSpc>
                  <a:spcPts val="3401"/>
                </a:lnSpc>
                <a:spcBef>
                  <a:spcPct val="0"/>
                </a:spcBef>
              </a:pPr>
              <a:r>
                <a:rPr lang="en-US" sz="2429">
                  <a:solidFill>
                    <a:srgbClr val="000000"/>
                  </a:solidFill>
                  <a:latin typeface="Muli"/>
                  <a:ea typeface="Muli"/>
                  <a:cs typeface="Muli"/>
                  <a:sym typeface="Muli"/>
                </a:rPr>
                <a:t>Pull docker image and run in cloud</a:t>
              </a:r>
            </a:p>
          </p:txBody>
        </p:sp>
      </p:grpSp>
      <p:grpSp>
        <p:nvGrpSpPr>
          <p:cNvPr name="Group 33" id="33"/>
          <p:cNvGrpSpPr/>
          <p:nvPr/>
        </p:nvGrpSpPr>
        <p:grpSpPr>
          <a:xfrm rot="0">
            <a:off x="30945" y="1028700"/>
            <a:ext cx="15363660" cy="969409"/>
            <a:chOff x="0" y="0"/>
            <a:chExt cx="20484880" cy="1292545"/>
          </a:xfrm>
        </p:grpSpPr>
        <p:sp>
          <p:nvSpPr>
            <p:cNvPr name="TextBox 34" id="34"/>
            <p:cNvSpPr txBox="true"/>
            <p:nvPr/>
          </p:nvSpPr>
          <p:spPr>
            <a:xfrm rot="0">
              <a:off x="1576390" y="85807"/>
              <a:ext cx="18908490" cy="1044732"/>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HIỆN THỰC HÓA NGHIÊN CỨU</a:t>
              </a:r>
            </a:p>
          </p:txBody>
        </p:sp>
        <p:grpSp>
          <p:nvGrpSpPr>
            <p:cNvPr name="Group 35" id="35"/>
            <p:cNvGrpSpPr/>
            <p:nvPr/>
          </p:nvGrpSpPr>
          <p:grpSpPr>
            <a:xfrm rot="0">
              <a:off x="0" y="0"/>
              <a:ext cx="1292545" cy="129254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37" id="37"/>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03</a:t>
                </a:r>
              </a:p>
            </p:txBody>
          </p:sp>
        </p:gr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00354" y="3267008"/>
            <a:ext cx="7741303" cy="3752984"/>
          </a:xfrm>
          <a:custGeom>
            <a:avLst/>
            <a:gdLst/>
            <a:ahLst/>
            <a:cxnLst/>
            <a:rect r="r" b="b" t="t" l="l"/>
            <a:pathLst>
              <a:path h="3752984" w="7741303">
                <a:moveTo>
                  <a:pt x="0" y="0"/>
                </a:moveTo>
                <a:lnTo>
                  <a:pt x="7741303" y="0"/>
                </a:lnTo>
                <a:lnTo>
                  <a:pt x="7741303" y="3752984"/>
                </a:lnTo>
                <a:lnTo>
                  <a:pt x="0" y="3752984"/>
                </a:lnTo>
                <a:lnTo>
                  <a:pt x="0" y="0"/>
                </a:lnTo>
                <a:close/>
              </a:path>
            </a:pathLst>
          </a:custGeom>
          <a:blipFill>
            <a:blip r:embed="rId2"/>
            <a:stretch>
              <a:fillRect l="0" t="0" r="0" b="0"/>
            </a:stretch>
          </a:blipFill>
        </p:spPr>
      </p:sp>
      <p:sp>
        <p:nvSpPr>
          <p:cNvPr name="Freeform 15" id="15"/>
          <p:cNvSpPr/>
          <p:nvPr/>
        </p:nvSpPr>
        <p:spPr>
          <a:xfrm flipH="false" flipV="false" rot="0">
            <a:off x="8885163" y="3157174"/>
            <a:ext cx="8230631" cy="3972651"/>
          </a:xfrm>
          <a:custGeom>
            <a:avLst/>
            <a:gdLst/>
            <a:ahLst/>
            <a:cxnLst/>
            <a:rect r="r" b="b" t="t" l="l"/>
            <a:pathLst>
              <a:path h="3972651" w="8230631">
                <a:moveTo>
                  <a:pt x="0" y="0"/>
                </a:moveTo>
                <a:lnTo>
                  <a:pt x="8230631" y="0"/>
                </a:lnTo>
                <a:lnTo>
                  <a:pt x="8230631" y="3972652"/>
                </a:lnTo>
                <a:lnTo>
                  <a:pt x="0" y="3972652"/>
                </a:lnTo>
                <a:lnTo>
                  <a:pt x="0" y="0"/>
                </a:lnTo>
                <a:close/>
              </a:path>
            </a:pathLst>
          </a:custGeom>
          <a:blipFill>
            <a:blip r:embed="rId3"/>
            <a:stretch>
              <a:fillRect l="0" t="0" r="0" b="0"/>
            </a:stretch>
          </a:blipFill>
        </p:spPr>
      </p:sp>
      <p:sp>
        <p:nvSpPr>
          <p:cNvPr name="TextBox 16" id="16"/>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KẾT QUẢ NGHIÊN CỨU</a:t>
            </a:r>
          </a:p>
        </p:txBody>
      </p:sp>
      <p:sp>
        <p:nvSpPr>
          <p:cNvPr name="TextBox 17" id="17"/>
          <p:cNvSpPr txBox="true"/>
          <p:nvPr/>
        </p:nvSpPr>
        <p:spPr>
          <a:xfrm rot="0">
            <a:off x="2580985" y="7086667"/>
            <a:ext cx="4211775"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Inter"/>
                <a:ea typeface="Inter"/>
                <a:cs typeface="Inter"/>
                <a:sym typeface="Inter"/>
              </a:rPr>
              <a:t>Trang chủ người dùng</a:t>
            </a:r>
          </a:p>
        </p:txBody>
      </p:sp>
      <p:sp>
        <p:nvSpPr>
          <p:cNvPr name="TextBox 18" id="18"/>
          <p:cNvSpPr txBox="true"/>
          <p:nvPr/>
        </p:nvSpPr>
        <p:spPr>
          <a:xfrm rot="0">
            <a:off x="10764375" y="7072676"/>
            <a:ext cx="4885876"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Inter"/>
                <a:ea typeface="Inter"/>
                <a:cs typeface="Inter"/>
                <a:sym typeface="Inter"/>
              </a:rPr>
              <a:t>Trang tổng quan của Admin</a:t>
            </a:r>
          </a:p>
        </p:txBody>
      </p:sp>
      <p:sp>
        <p:nvSpPr>
          <p:cNvPr name="TextBox 19" id="19"/>
          <p:cNvSpPr txBox="true"/>
          <p:nvPr/>
        </p:nvSpPr>
        <p:spPr>
          <a:xfrm rot="0">
            <a:off x="1213238" y="2239394"/>
            <a:ext cx="8877842" cy="4978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Inter Bold"/>
                <a:ea typeface="Inter Bold"/>
                <a:cs typeface="Inter Bold"/>
                <a:sym typeface="Inter Bold"/>
              </a:rPr>
              <a:t>Một số giao diện đã được xây dựng</a:t>
            </a:r>
          </a:p>
        </p:txBody>
      </p:sp>
      <p:sp>
        <p:nvSpPr>
          <p:cNvPr name="TextBox 20" id="20"/>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14</a:t>
            </a:r>
          </a:p>
        </p:txBody>
      </p:sp>
      <p:grpSp>
        <p:nvGrpSpPr>
          <p:cNvPr name="Group 21" id="21"/>
          <p:cNvGrpSpPr/>
          <p:nvPr/>
        </p:nvGrpSpPr>
        <p:grpSpPr>
          <a:xfrm rot="0">
            <a:off x="30945" y="1028700"/>
            <a:ext cx="969409" cy="96940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23" id="23"/>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04</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258960" y="2967430"/>
            <a:ext cx="7294821" cy="3633764"/>
          </a:xfrm>
          <a:custGeom>
            <a:avLst/>
            <a:gdLst/>
            <a:ahLst/>
            <a:cxnLst/>
            <a:rect r="r" b="b" t="t" l="l"/>
            <a:pathLst>
              <a:path h="3633764" w="7294821">
                <a:moveTo>
                  <a:pt x="0" y="0"/>
                </a:moveTo>
                <a:lnTo>
                  <a:pt x="7294821" y="0"/>
                </a:lnTo>
                <a:lnTo>
                  <a:pt x="7294821" y="3633765"/>
                </a:lnTo>
                <a:lnTo>
                  <a:pt x="0" y="3633765"/>
                </a:lnTo>
                <a:lnTo>
                  <a:pt x="0" y="0"/>
                </a:lnTo>
                <a:close/>
              </a:path>
            </a:pathLst>
          </a:custGeom>
          <a:blipFill>
            <a:blip r:embed="rId2"/>
            <a:stretch>
              <a:fillRect l="0" t="0" r="0" b="0"/>
            </a:stretch>
          </a:blipFill>
        </p:spPr>
      </p:sp>
      <p:sp>
        <p:nvSpPr>
          <p:cNvPr name="Freeform 15" id="15"/>
          <p:cNvSpPr/>
          <p:nvPr/>
        </p:nvSpPr>
        <p:spPr>
          <a:xfrm flipH="false" flipV="false" rot="0">
            <a:off x="1213238" y="3105190"/>
            <a:ext cx="7340204" cy="3633764"/>
          </a:xfrm>
          <a:custGeom>
            <a:avLst/>
            <a:gdLst/>
            <a:ahLst/>
            <a:cxnLst/>
            <a:rect r="r" b="b" t="t" l="l"/>
            <a:pathLst>
              <a:path h="3633764" w="7340204">
                <a:moveTo>
                  <a:pt x="0" y="0"/>
                </a:moveTo>
                <a:lnTo>
                  <a:pt x="7340204" y="0"/>
                </a:lnTo>
                <a:lnTo>
                  <a:pt x="7340204" y="3633765"/>
                </a:lnTo>
                <a:lnTo>
                  <a:pt x="0" y="3633765"/>
                </a:lnTo>
                <a:lnTo>
                  <a:pt x="0" y="0"/>
                </a:lnTo>
                <a:close/>
              </a:path>
            </a:pathLst>
          </a:custGeom>
          <a:blipFill>
            <a:blip r:embed="rId3"/>
            <a:stretch>
              <a:fillRect l="0" t="0" r="0" b="0"/>
            </a:stretch>
          </a:blipFill>
        </p:spPr>
      </p:sp>
      <p:sp>
        <p:nvSpPr>
          <p:cNvPr name="TextBox 16" id="16"/>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KẾT QUẢ NGHIÊN CỨU</a:t>
            </a:r>
          </a:p>
        </p:txBody>
      </p:sp>
      <p:sp>
        <p:nvSpPr>
          <p:cNvPr name="TextBox 17" id="17"/>
          <p:cNvSpPr txBox="true"/>
          <p:nvPr/>
        </p:nvSpPr>
        <p:spPr>
          <a:xfrm rot="0">
            <a:off x="2580985" y="7086667"/>
            <a:ext cx="5210096"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Inter"/>
                <a:ea typeface="Inter"/>
                <a:cs typeface="Inter"/>
                <a:sym typeface="Inter"/>
              </a:rPr>
              <a:t>Trang hiển thị các hoạt động</a:t>
            </a:r>
          </a:p>
        </p:txBody>
      </p:sp>
      <p:sp>
        <p:nvSpPr>
          <p:cNvPr name="TextBox 18" id="18"/>
          <p:cNvSpPr txBox="true"/>
          <p:nvPr/>
        </p:nvSpPr>
        <p:spPr>
          <a:xfrm rot="0">
            <a:off x="10699267" y="7086667"/>
            <a:ext cx="4885876"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Inter"/>
                <a:ea typeface="Inter"/>
                <a:cs typeface="Inter"/>
                <a:sym typeface="Inter"/>
              </a:rPr>
              <a:t>Trang thống kê tài chính </a:t>
            </a:r>
          </a:p>
        </p:txBody>
      </p:sp>
      <p:sp>
        <p:nvSpPr>
          <p:cNvPr name="TextBox 19" id="19"/>
          <p:cNvSpPr txBox="true"/>
          <p:nvPr/>
        </p:nvSpPr>
        <p:spPr>
          <a:xfrm rot="0">
            <a:off x="1213238" y="2239394"/>
            <a:ext cx="8877842" cy="4978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Inter Bold"/>
                <a:ea typeface="Inter Bold"/>
                <a:cs typeface="Inter Bold"/>
                <a:sym typeface="Inter Bold"/>
              </a:rPr>
              <a:t>Một số giao diện đã được xây dựng</a:t>
            </a:r>
          </a:p>
        </p:txBody>
      </p:sp>
      <p:sp>
        <p:nvSpPr>
          <p:cNvPr name="TextBox 20" id="20"/>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15</a:t>
            </a:r>
          </a:p>
        </p:txBody>
      </p:sp>
      <p:grpSp>
        <p:nvGrpSpPr>
          <p:cNvPr name="Group 21" id="21"/>
          <p:cNvGrpSpPr/>
          <p:nvPr/>
        </p:nvGrpSpPr>
        <p:grpSpPr>
          <a:xfrm rot="0">
            <a:off x="30945" y="1028700"/>
            <a:ext cx="969409" cy="96940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23" id="23"/>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04</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258960" y="2967430"/>
            <a:ext cx="7294821" cy="3633764"/>
          </a:xfrm>
          <a:custGeom>
            <a:avLst/>
            <a:gdLst/>
            <a:ahLst/>
            <a:cxnLst/>
            <a:rect r="r" b="b" t="t" l="l"/>
            <a:pathLst>
              <a:path h="3633764" w="7294821">
                <a:moveTo>
                  <a:pt x="0" y="0"/>
                </a:moveTo>
                <a:lnTo>
                  <a:pt x="7294821" y="0"/>
                </a:lnTo>
                <a:lnTo>
                  <a:pt x="7294821" y="3633765"/>
                </a:lnTo>
                <a:lnTo>
                  <a:pt x="0" y="3633765"/>
                </a:lnTo>
                <a:lnTo>
                  <a:pt x="0" y="0"/>
                </a:lnTo>
                <a:close/>
              </a:path>
            </a:pathLst>
          </a:custGeom>
          <a:blipFill>
            <a:blip r:embed="rId2"/>
            <a:stretch>
              <a:fillRect l="-924" t="0" r="-924" b="0"/>
            </a:stretch>
          </a:blipFill>
        </p:spPr>
      </p:sp>
      <p:sp>
        <p:nvSpPr>
          <p:cNvPr name="Freeform 15" id="15"/>
          <p:cNvSpPr/>
          <p:nvPr/>
        </p:nvSpPr>
        <p:spPr>
          <a:xfrm flipH="false" flipV="false" rot="0">
            <a:off x="1252252" y="3031287"/>
            <a:ext cx="7051669" cy="3569907"/>
          </a:xfrm>
          <a:custGeom>
            <a:avLst/>
            <a:gdLst/>
            <a:ahLst/>
            <a:cxnLst/>
            <a:rect r="r" b="b" t="t" l="l"/>
            <a:pathLst>
              <a:path h="3569907" w="7051669">
                <a:moveTo>
                  <a:pt x="0" y="0"/>
                </a:moveTo>
                <a:lnTo>
                  <a:pt x="7051669" y="0"/>
                </a:lnTo>
                <a:lnTo>
                  <a:pt x="7051669" y="3569908"/>
                </a:lnTo>
                <a:lnTo>
                  <a:pt x="0" y="3569908"/>
                </a:lnTo>
                <a:lnTo>
                  <a:pt x="0" y="0"/>
                </a:lnTo>
                <a:close/>
              </a:path>
            </a:pathLst>
          </a:custGeom>
          <a:blipFill>
            <a:blip r:embed="rId3"/>
            <a:stretch>
              <a:fillRect l="0" t="0" r="0" b="0"/>
            </a:stretch>
          </a:blipFill>
        </p:spPr>
      </p:sp>
      <p:sp>
        <p:nvSpPr>
          <p:cNvPr name="TextBox 16" id="16"/>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KẾT QUẢ NGHIÊN CỨU</a:t>
            </a:r>
          </a:p>
        </p:txBody>
      </p:sp>
      <p:sp>
        <p:nvSpPr>
          <p:cNvPr name="TextBox 17" id="17"/>
          <p:cNvSpPr txBox="true"/>
          <p:nvPr/>
        </p:nvSpPr>
        <p:spPr>
          <a:xfrm rot="0">
            <a:off x="1252252" y="7086667"/>
            <a:ext cx="7336955"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Inter"/>
                <a:ea typeface="Inter"/>
                <a:cs typeface="Inter"/>
                <a:sym typeface="Inter"/>
              </a:rPr>
              <a:t>Trang hiển thị các hoạt động đã kết thúc</a:t>
            </a:r>
          </a:p>
        </p:txBody>
      </p:sp>
      <p:sp>
        <p:nvSpPr>
          <p:cNvPr name="TextBox 18" id="18"/>
          <p:cNvSpPr txBox="true"/>
          <p:nvPr/>
        </p:nvSpPr>
        <p:spPr>
          <a:xfrm rot="0">
            <a:off x="10699267" y="7086667"/>
            <a:ext cx="4885876"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Inter"/>
                <a:ea typeface="Inter"/>
                <a:cs typeface="Inter"/>
                <a:sym typeface="Inter"/>
              </a:rPr>
              <a:t>Trang thống kê hoạt động</a:t>
            </a:r>
          </a:p>
        </p:txBody>
      </p:sp>
      <p:sp>
        <p:nvSpPr>
          <p:cNvPr name="TextBox 19" id="19"/>
          <p:cNvSpPr txBox="true"/>
          <p:nvPr/>
        </p:nvSpPr>
        <p:spPr>
          <a:xfrm rot="0">
            <a:off x="1213238" y="2239394"/>
            <a:ext cx="8877842" cy="4978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Inter Bold"/>
                <a:ea typeface="Inter Bold"/>
                <a:cs typeface="Inter Bold"/>
                <a:sym typeface="Inter Bold"/>
              </a:rPr>
              <a:t>Một số giao diện đã được xây dựng</a:t>
            </a:r>
          </a:p>
        </p:txBody>
      </p:sp>
      <p:sp>
        <p:nvSpPr>
          <p:cNvPr name="TextBox 20" id="20"/>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16</a:t>
            </a:r>
          </a:p>
        </p:txBody>
      </p:sp>
      <p:grpSp>
        <p:nvGrpSpPr>
          <p:cNvPr name="Group 21" id="21"/>
          <p:cNvGrpSpPr/>
          <p:nvPr/>
        </p:nvGrpSpPr>
        <p:grpSpPr>
          <a:xfrm rot="0">
            <a:off x="30945" y="1028700"/>
            <a:ext cx="969409" cy="96940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23" id="23"/>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04</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44000" y="5939474"/>
            <a:ext cx="8592936" cy="0"/>
          </a:xfrm>
          <a:prstGeom prst="line">
            <a:avLst/>
          </a:prstGeom>
          <a:ln cap="flat" w="47625">
            <a:solidFill>
              <a:srgbClr val="000000">
                <a:alpha val="29804"/>
              </a:srgbClr>
            </a:solidFill>
            <a:prstDash val="solid"/>
            <a:headEnd type="none" len="sm" w="sm"/>
            <a:tailEnd type="none" len="sm" w="sm"/>
          </a:ln>
        </p:spPr>
      </p:sp>
      <p:sp>
        <p:nvSpPr>
          <p:cNvPr name="AutoShape 3" id="3"/>
          <p:cNvSpPr/>
          <p:nvPr/>
        </p:nvSpPr>
        <p:spPr>
          <a:xfrm flipH="true">
            <a:off x="9144000" y="2342436"/>
            <a:ext cx="0" cy="7222650"/>
          </a:xfrm>
          <a:prstGeom prst="line">
            <a:avLst/>
          </a:prstGeom>
          <a:ln cap="flat" w="47625">
            <a:solidFill>
              <a:srgbClr val="000000">
                <a:alpha val="29804"/>
              </a:srgbClr>
            </a:solidFill>
            <a:prstDash val="solid"/>
            <a:headEnd type="none" len="sm" w="sm"/>
            <a:tailEnd type="none" len="sm" w="sm"/>
          </a:ln>
        </p:spPr>
      </p:sp>
      <p:grpSp>
        <p:nvGrpSpPr>
          <p:cNvPr name="Group 4" id="4"/>
          <p:cNvGrpSpPr/>
          <p:nvPr/>
        </p:nvGrpSpPr>
        <p:grpSpPr>
          <a:xfrm rot="0">
            <a:off x="1432799" y="2907030"/>
            <a:ext cx="4316989" cy="669452"/>
            <a:chOff x="0" y="0"/>
            <a:chExt cx="2746403" cy="425895"/>
          </a:xfrm>
        </p:grpSpPr>
        <p:sp>
          <p:nvSpPr>
            <p:cNvPr name="Freeform 5" id="5"/>
            <p:cNvSpPr/>
            <p:nvPr/>
          </p:nvSpPr>
          <p:spPr>
            <a:xfrm flipH="false" flipV="false" rot="0">
              <a:off x="0" y="0"/>
              <a:ext cx="2746403" cy="425895"/>
            </a:xfrm>
            <a:custGeom>
              <a:avLst/>
              <a:gdLst/>
              <a:ahLst/>
              <a:cxnLst/>
              <a:rect r="r" b="b" t="t" l="l"/>
              <a:pathLst>
                <a:path h="425895" w="2746403">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name="TextBox 6" id="6"/>
            <p:cNvSpPr txBox="true"/>
            <p:nvPr/>
          </p:nvSpPr>
          <p:spPr>
            <a:xfrm>
              <a:off x="0" y="-47625"/>
              <a:ext cx="2746403" cy="473520"/>
            </a:xfrm>
            <a:prstGeom prst="rect">
              <a:avLst/>
            </a:prstGeom>
          </p:spPr>
          <p:txBody>
            <a:bodyPr anchor="ctr" rtlCol="false" tIns="50800" lIns="50800" bIns="50800" rIns="50800"/>
            <a:lstStyle/>
            <a:p>
              <a:pPr algn="ctr">
                <a:lnSpc>
                  <a:spcPts val="3499"/>
                </a:lnSpc>
              </a:pPr>
              <a:r>
                <a:rPr lang="en-US" b="true" sz="2499">
                  <a:solidFill>
                    <a:srgbClr val="FFFFFF"/>
                  </a:solidFill>
                  <a:latin typeface="Garet Bold"/>
                  <a:ea typeface="Garet Bold"/>
                  <a:cs typeface="Garet Bold"/>
                  <a:sym typeface="Garet Bold"/>
                </a:rPr>
                <a:t>Kết quả đạt được</a:t>
              </a:r>
            </a:p>
          </p:txBody>
        </p:sp>
      </p:grpSp>
      <p:grpSp>
        <p:nvGrpSpPr>
          <p:cNvPr name="Group 7" id="7"/>
          <p:cNvGrpSpPr/>
          <p:nvPr/>
        </p:nvGrpSpPr>
        <p:grpSpPr>
          <a:xfrm rot="0">
            <a:off x="10563822" y="2907030"/>
            <a:ext cx="4316989" cy="669452"/>
            <a:chOff x="0" y="0"/>
            <a:chExt cx="2746403" cy="425895"/>
          </a:xfrm>
        </p:grpSpPr>
        <p:sp>
          <p:nvSpPr>
            <p:cNvPr name="Freeform 8" id="8"/>
            <p:cNvSpPr/>
            <p:nvPr/>
          </p:nvSpPr>
          <p:spPr>
            <a:xfrm flipH="false" flipV="false" rot="0">
              <a:off x="0" y="0"/>
              <a:ext cx="2746403" cy="425895"/>
            </a:xfrm>
            <a:custGeom>
              <a:avLst/>
              <a:gdLst/>
              <a:ahLst/>
              <a:cxnLst/>
              <a:rect r="r" b="b" t="t" l="l"/>
              <a:pathLst>
                <a:path h="425895" w="2746403">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00000"/>
            </a:solidFill>
          </p:spPr>
        </p:sp>
        <p:sp>
          <p:nvSpPr>
            <p:cNvPr name="TextBox 9" id="9"/>
            <p:cNvSpPr txBox="true"/>
            <p:nvPr/>
          </p:nvSpPr>
          <p:spPr>
            <a:xfrm>
              <a:off x="0" y="-47625"/>
              <a:ext cx="2746403" cy="473520"/>
            </a:xfrm>
            <a:prstGeom prst="rect">
              <a:avLst/>
            </a:prstGeom>
          </p:spPr>
          <p:txBody>
            <a:bodyPr anchor="ctr" rtlCol="false" tIns="50800" lIns="50800" bIns="50800" rIns="50800"/>
            <a:lstStyle/>
            <a:p>
              <a:pPr algn="ctr">
                <a:lnSpc>
                  <a:spcPts val="3499"/>
                </a:lnSpc>
              </a:pPr>
              <a:r>
                <a:rPr lang="en-US" b="true" sz="2499">
                  <a:solidFill>
                    <a:srgbClr val="FFFFFF"/>
                  </a:solidFill>
                  <a:latin typeface="Garet Bold"/>
                  <a:ea typeface="Garet Bold"/>
                  <a:cs typeface="Garet Bold"/>
                  <a:sym typeface="Garet Bold"/>
                </a:rPr>
                <a:t>Hạn chế</a:t>
              </a:r>
            </a:p>
          </p:txBody>
        </p:sp>
      </p:grpSp>
      <p:grpSp>
        <p:nvGrpSpPr>
          <p:cNvPr name="Group 10" id="10"/>
          <p:cNvGrpSpPr/>
          <p:nvPr/>
        </p:nvGrpSpPr>
        <p:grpSpPr>
          <a:xfrm rot="0">
            <a:off x="10563822" y="6585409"/>
            <a:ext cx="4807195" cy="669452"/>
            <a:chOff x="0" y="0"/>
            <a:chExt cx="3058265" cy="425895"/>
          </a:xfrm>
        </p:grpSpPr>
        <p:sp>
          <p:nvSpPr>
            <p:cNvPr name="Freeform 11" id="11"/>
            <p:cNvSpPr/>
            <p:nvPr/>
          </p:nvSpPr>
          <p:spPr>
            <a:xfrm flipH="false" flipV="false" rot="0">
              <a:off x="0" y="0"/>
              <a:ext cx="3058265" cy="425895"/>
            </a:xfrm>
            <a:custGeom>
              <a:avLst/>
              <a:gdLst/>
              <a:ahLst/>
              <a:cxnLst/>
              <a:rect r="r" b="b" t="t" l="l"/>
              <a:pathLst>
                <a:path h="425895" w="3058265">
                  <a:moveTo>
                    <a:pt x="2855065" y="0"/>
                  </a:moveTo>
                  <a:cubicBezTo>
                    <a:pt x="2967289" y="0"/>
                    <a:pt x="3058265" y="95340"/>
                    <a:pt x="3058265" y="212948"/>
                  </a:cubicBezTo>
                  <a:cubicBezTo>
                    <a:pt x="3058265" y="330556"/>
                    <a:pt x="2967289" y="425895"/>
                    <a:pt x="2855065"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name="TextBox 12" id="12"/>
            <p:cNvSpPr txBox="true"/>
            <p:nvPr/>
          </p:nvSpPr>
          <p:spPr>
            <a:xfrm>
              <a:off x="0" y="-47625"/>
              <a:ext cx="3058265" cy="473520"/>
            </a:xfrm>
            <a:prstGeom prst="rect">
              <a:avLst/>
            </a:prstGeom>
          </p:spPr>
          <p:txBody>
            <a:bodyPr anchor="ctr" rtlCol="false" tIns="50800" lIns="50800" bIns="50800" rIns="50800"/>
            <a:lstStyle/>
            <a:p>
              <a:pPr algn="ctr">
                <a:lnSpc>
                  <a:spcPts val="3499"/>
                </a:lnSpc>
              </a:pPr>
              <a:r>
                <a:rPr lang="en-US" b="true" sz="2499">
                  <a:solidFill>
                    <a:srgbClr val="FFFFFF"/>
                  </a:solidFill>
                  <a:latin typeface="Garet Bold"/>
                  <a:ea typeface="Garet Bold"/>
                  <a:cs typeface="Garet Bold"/>
                  <a:sym typeface="Garet Bold"/>
                </a:rPr>
                <a:t>Hướng phát triển</a:t>
              </a:r>
            </a:p>
          </p:txBody>
        </p:sp>
      </p:grpSp>
      <p:sp>
        <p:nvSpPr>
          <p:cNvPr name="TextBox 13" id="13"/>
          <p:cNvSpPr txBox="true"/>
          <p:nvPr/>
        </p:nvSpPr>
        <p:spPr>
          <a:xfrm rot="0">
            <a:off x="1952484" y="1120688"/>
            <a:ext cx="10769833" cy="854076"/>
          </a:xfrm>
          <a:prstGeom prst="rect">
            <a:avLst/>
          </a:prstGeom>
        </p:spPr>
        <p:txBody>
          <a:bodyPr anchor="t" rtlCol="false" tIns="0" lIns="0" bIns="0" rIns="0">
            <a:spAutoFit/>
          </a:bodyPr>
          <a:lstStyle/>
          <a:p>
            <a:pPr algn="l">
              <a:lnSpc>
                <a:spcPts val="6999"/>
              </a:lnSpc>
            </a:pPr>
            <a:r>
              <a:rPr lang="en-US" b="true" sz="4999" spc="99">
                <a:solidFill>
                  <a:srgbClr val="000000"/>
                </a:solidFill>
                <a:latin typeface="Garet Bold"/>
                <a:ea typeface="Garet Bold"/>
                <a:cs typeface="Garet Bold"/>
                <a:sym typeface="Garet Bold"/>
              </a:rPr>
              <a:t>KẾT LUẬN</a:t>
            </a:r>
          </a:p>
        </p:txBody>
      </p:sp>
      <p:sp>
        <p:nvSpPr>
          <p:cNvPr name="TextBox 14" id="14"/>
          <p:cNvSpPr txBox="true"/>
          <p:nvPr/>
        </p:nvSpPr>
        <p:spPr>
          <a:xfrm rot="0">
            <a:off x="763347" y="3795557"/>
            <a:ext cx="7629377" cy="3922395"/>
          </a:xfrm>
          <a:prstGeom prst="rect">
            <a:avLst/>
          </a:prstGeom>
        </p:spPr>
        <p:txBody>
          <a:bodyPr anchor="t" rtlCol="false" tIns="0" lIns="0" bIns="0" rIns="0">
            <a:spAutoFit/>
          </a:bodyPr>
          <a:lstStyle/>
          <a:p>
            <a:pPr algn="just">
              <a:lnSpc>
                <a:spcPts val="3450"/>
              </a:lnSpc>
            </a:pPr>
            <a:r>
              <a:rPr lang="en-US" sz="2300">
                <a:solidFill>
                  <a:srgbClr val="000000"/>
                </a:solidFill>
                <a:latin typeface="Open Sans 2"/>
                <a:ea typeface="Open Sans 2"/>
                <a:cs typeface="Open Sans 2"/>
                <a:sym typeface="Open Sans 2"/>
              </a:rPr>
              <a:t>-Phân tích và hiểu được nghiệp vụ về công tác quản lý câu lạc bộ.</a:t>
            </a:r>
          </a:p>
          <a:p>
            <a:pPr algn="just">
              <a:lnSpc>
                <a:spcPts val="3450"/>
              </a:lnSpc>
            </a:pPr>
            <a:r>
              <a:rPr lang="en-US" sz="2300">
                <a:solidFill>
                  <a:srgbClr val="000000"/>
                </a:solidFill>
                <a:latin typeface="Open Sans 2"/>
                <a:ea typeface="Open Sans 2"/>
                <a:cs typeface="Open Sans 2"/>
                <a:sym typeface="Open Sans 2"/>
              </a:rPr>
              <a:t>-Xây dựng được một cơ sở dữ liệu quản lý câu lạc bộ Hành trình sinh viên.</a:t>
            </a:r>
          </a:p>
          <a:p>
            <a:pPr algn="just">
              <a:lnSpc>
                <a:spcPts val="3450"/>
              </a:lnSpc>
            </a:pPr>
            <a:r>
              <a:rPr lang="en-US" sz="2300">
                <a:solidFill>
                  <a:srgbClr val="000000"/>
                </a:solidFill>
                <a:latin typeface="Open Sans 2"/>
                <a:ea typeface="Open Sans 2"/>
                <a:cs typeface="Open Sans 2"/>
                <a:sym typeface="Open Sans 2"/>
              </a:rPr>
              <a:t>-Xây dựng được một trang web hỗ trợ công tác quản lý cho câu lạc bộ Hành trình sinh viên.</a:t>
            </a:r>
          </a:p>
          <a:p>
            <a:pPr algn="just">
              <a:lnSpc>
                <a:spcPts val="3450"/>
              </a:lnSpc>
            </a:pPr>
            <a:r>
              <a:rPr lang="en-US" sz="2300">
                <a:solidFill>
                  <a:srgbClr val="000000"/>
                </a:solidFill>
                <a:latin typeface="Open Sans 2"/>
                <a:ea typeface="Open Sans 2"/>
                <a:cs typeface="Open Sans 2"/>
                <a:sym typeface="Open Sans 2"/>
              </a:rPr>
              <a:t>-Triển khai được một trang web viết bằng .NET lên máy chủ bằng quy trình CI/CD.</a:t>
            </a:r>
          </a:p>
          <a:p>
            <a:pPr algn="just" marL="0" indent="0" lvl="0">
              <a:lnSpc>
                <a:spcPts val="3450"/>
              </a:lnSpc>
            </a:pPr>
          </a:p>
        </p:txBody>
      </p:sp>
      <p:grpSp>
        <p:nvGrpSpPr>
          <p:cNvPr name="Group 15" id="15"/>
          <p:cNvGrpSpPr/>
          <p:nvPr/>
        </p:nvGrpSpPr>
        <p:grpSpPr>
          <a:xfrm rot="0">
            <a:off x="763347" y="2907030"/>
            <a:ext cx="669452" cy="66945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b="true" sz="1899">
                  <a:solidFill>
                    <a:srgbClr val="FFFFFF"/>
                  </a:solidFill>
                  <a:latin typeface="Inter Bold"/>
                  <a:ea typeface="Inter Bold"/>
                  <a:cs typeface="Inter Bold"/>
                  <a:sym typeface="Inter Bold"/>
                </a:rPr>
                <a:t>1</a:t>
              </a:r>
            </a:p>
          </p:txBody>
        </p:sp>
      </p:grpSp>
      <p:grpSp>
        <p:nvGrpSpPr>
          <p:cNvPr name="Group 18" id="18"/>
          <p:cNvGrpSpPr/>
          <p:nvPr/>
        </p:nvGrpSpPr>
        <p:grpSpPr>
          <a:xfrm rot="0">
            <a:off x="9894370" y="2907030"/>
            <a:ext cx="669452" cy="66945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b="true" sz="1899">
                  <a:solidFill>
                    <a:srgbClr val="FFFFFF"/>
                  </a:solidFill>
                  <a:latin typeface="Inter Bold"/>
                  <a:ea typeface="Inter Bold"/>
                  <a:cs typeface="Inter Bold"/>
                  <a:sym typeface="Inter Bold"/>
                </a:rPr>
                <a:t>2</a:t>
              </a:r>
            </a:p>
          </p:txBody>
        </p:sp>
      </p:grpSp>
      <p:grpSp>
        <p:nvGrpSpPr>
          <p:cNvPr name="Group 21" id="21"/>
          <p:cNvGrpSpPr/>
          <p:nvPr/>
        </p:nvGrpSpPr>
        <p:grpSpPr>
          <a:xfrm rot="0">
            <a:off x="9894370" y="6585409"/>
            <a:ext cx="669452" cy="66945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b="true" sz="1899">
                  <a:solidFill>
                    <a:srgbClr val="FFFFFF"/>
                  </a:solidFill>
                  <a:latin typeface="Inter Bold"/>
                  <a:ea typeface="Inter Bold"/>
                  <a:cs typeface="Inter Bold"/>
                  <a:sym typeface="Inter Bold"/>
                </a:rPr>
                <a:t>3</a:t>
              </a:r>
            </a:p>
          </p:txBody>
        </p:sp>
      </p:grpSp>
      <p:sp>
        <p:nvSpPr>
          <p:cNvPr name="TextBox 24" id="24"/>
          <p:cNvSpPr txBox="true"/>
          <p:nvPr/>
        </p:nvSpPr>
        <p:spPr>
          <a:xfrm rot="0">
            <a:off x="9894370" y="3566957"/>
            <a:ext cx="7629377" cy="2607945"/>
          </a:xfrm>
          <a:prstGeom prst="rect">
            <a:avLst/>
          </a:prstGeom>
        </p:spPr>
        <p:txBody>
          <a:bodyPr anchor="t" rtlCol="false" tIns="0" lIns="0" bIns="0" rIns="0">
            <a:spAutoFit/>
          </a:bodyPr>
          <a:lstStyle/>
          <a:p>
            <a:pPr algn="just">
              <a:lnSpc>
                <a:spcPts val="3450"/>
              </a:lnSpc>
            </a:pPr>
            <a:r>
              <a:rPr lang="en-US" sz="2300">
                <a:solidFill>
                  <a:srgbClr val="000000"/>
                </a:solidFill>
                <a:latin typeface="Open Sans 2"/>
                <a:ea typeface="Open Sans 2"/>
                <a:cs typeface="Open Sans 2"/>
                <a:sym typeface="Open Sans 2"/>
              </a:rPr>
              <a:t>-Quy mô áp dụng của đề tài còn hạn chế, chỉ áp dụng cho một câu lạc bộ nên dữ liệu còn chưa đầy đủ và hoàn chỉnh.</a:t>
            </a:r>
          </a:p>
          <a:p>
            <a:pPr algn="just">
              <a:lnSpc>
                <a:spcPts val="3450"/>
              </a:lnSpc>
            </a:pPr>
            <a:r>
              <a:rPr lang="en-US" sz="2300">
                <a:solidFill>
                  <a:srgbClr val="000000"/>
                </a:solidFill>
                <a:latin typeface="Open Sans 2"/>
                <a:ea typeface="Open Sans 2"/>
                <a:cs typeface="Open Sans 2"/>
                <a:sym typeface="Open Sans 2"/>
              </a:rPr>
              <a:t>-Việc xử lý và tối ưu hóa trang web để nó hoạt động với tốc độ phản hồi nhanh hơn còn chưa tốt.</a:t>
            </a:r>
          </a:p>
          <a:p>
            <a:pPr algn="just" marL="0" indent="0" lvl="0">
              <a:lnSpc>
                <a:spcPts val="3450"/>
              </a:lnSpc>
            </a:pPr>
          </a:p>
        </p:txBody>
      </p:sp>
      <p:sp>
        <p:nvSpPr>
          <p:cNvPr name="TextBox 25" id="25"/>
          <p:cNvSpPr txBox="true"/>
          <p:nvPr/>
        </p:nvSpPr>
        <p:spPr>
          <a:xfrm rot="0">
            <a:off x="9894370" y="7469960"/>
            <a:ext cx="7629377" cy="2169795"/>
          </a:xfrm>
          <a:prstGeom prst="rect">
            <a:avLst/>
          </a:prstGeom>
        </p:spPr>
        <p:txBody>
          <a:bodyPr anchor="t" rtlCol="false" tIns="0" lIns="0" bIns="0" rIns="0">
            <a:spAutoFit/>
          </a:bodyPr>
          <a:lstStyle/>
          <a:p>
            <a:pPr algn="just">
              <a:lnSpc>
                <a:spcPts val="3450"/>
              </a:lnSpc>
            </a:pPr>
            <a:r>
              <a:rPr lang="en-US" sz="2300">
                <a:solidFill>
                  <a:srgbClr val="000000"/>
                </a:solidFill>
                <a:latin typeface="Open Sans 2"/>
                <a:ea typeface="Open Sans 2"/>
                <a:cs typeface="Open Sans 2"/>
                <a:sym typeface="Open Sans 2"/>
              </a:rPr>
              <a:t>-Tối ưu hóa hiệu suất của trang web.</a:t>
            </a:r>
          </a:p>
          <a:p>
            <a:pPr algn="just">
              <a:lnSpc>
                <a:spcPts val="3450"/>
              </a:lnSpc>
            </a:pPr>
            <a:r>
              <a:rPr lang="en-US" sz="2300">
                <a:solidFill>
                  <a:srgbClr val="000000"/>
                </a:solidFill>
                <a:latin typeface="Open Sans 2"/>
                <a:ea typeface="Open Sans 2"/>
                <a:cs typeface="Open Sans 2"/>
                <a:sym typeface="Open Sans 2"/>
              </a:rPr>
              <a:t>-Phát triển thêm các tính năng cần thiết để mở rộng quy mô của trang web để có thể áp dụng đối với nhiều câu lạc bộ.</a:t>
            </a:r>
          </a:p>
          <a:p>
            <a:pPr algn="just" marL="0" indent="0" lvl="0">
              <a:lnSpc>
                <a:spcPts val="3450"/>
              </a:lnSpc>
            </a:pPr>
          </a:p>
        </p:txBody>
      </p:sp>
      <p:grpSp>
        <p:nvGrpSpPr>
          <p:cNvPr name="Group 26" id="26"/>
          <p:cNvGrpSpPr/>
          <p:nvPr/>
        </p:nvGrpSpPr>
        <p:grpSpPr>
          <a:xfrm rot="0">
            <a:off x="15651439" y="-1678404"/>
            <a:ext cx="3744615" cy="374461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763347" y="1134016"/>
            <a:ext cx="922670" cy="92267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31" id="31"/>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05</a:t>
              </a:r>
            </a:p>
          </p:txBody>
        </p:sp>
      </p:grpSp>
      <p:sp>
        <p:nvSpPr>
          <p:cNvPr name="Freeform 32" id="32"/>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2">
              <a:alphaModFix amt="6000"/>
            </a:blip>
            <a:stretch>
              <a:fillRect l="0" t="0" r="0" b="0"/>
            </a:stretch>
          </a:blipFill>
        </p:spPr>
      </p:sp>
      <p:sp>
        <p:nvSpPr>
          <p:cNvPr name="TextBox 33" id="33"/>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8D0F0"/>
        </a:solidFill>
      </p:bgPr>
    </p:bg>
    <p:spTree>
      <p:nvGrpSpPr>
        <p:cNvPr id="1" name=""/>
        <p:cNvGrpSpPr/>
        <p:nvPr/>
      </p:nvGrpSpPr>
      <p:grpSpPr>
        <a:xfrm>
          <a:off x="0" y="0"/>
          <a:ext cx="0" cy="0"/>
          <a:chOff x="0" y="0"/>
          <a:chExt cx="0" cy="0"/>
        </a:xfrm>
      </p:grpSpPr>
      <p:sp>
        <p:nvSpPr>
          <p:cNvPr name="TextBox 2" id="2"/>
          <p:cNvSpPr txBox="true"/>
          <p:nvPr/>
        </p:nvSpPr>
        <p:spPr>
          <a:xfrm rot="0">
            <a:off x="2765904" y="1187689"/>
            <a:ext cx="12756192" cy="1774189"/>
          </a:xfrm>
          <a:prstGeom prst="rect">
            <a:avLst/>
          </a:prstGeom>
        </p:spPr>
        <p:txBody>
          <a:bodyPr anchor="t" rtlCol="false" tIns="0" lIns="0" bIns="0" rIns="0">
            <a:spAutoFit/>
          </a:bodyPr>
          <a:lstStyle/>
          <a:p>
            <a:pPr algn="ctr">
              <a:lnSpc>
                <a:spcPts val="14560"/>
              </a:lnSpc>
            </a:pPr>
            <a:r>
              <a:rPr lang="en-US" b="true" sz="10400">
                <a:solidFill>
                  <a:srgbClr val="000000"/>
                </a:solidFill>
                <a:latin typeface="Garet Bold"/>
                <a:ea typeface="Garet Bold"/>
                <a:cs typeface="Garet Bold"/>
                <a:sym typeface="Garet Bold"/>
              </a:rPr>
              <a:t>KẾT LUẬN</a:t>
            </a:r>
          </a:p>
        </p:txBody>
      </p:sp>
      <p:sp>
        <p:nvSpPr>
          <p:cNvPr name="TextBox 3" id="3"/>
          <p:cNvSpPr txBox="true"/>
          <p:nvPr/>
        </p:nvSpPr>
        <p:spPr>
          <a:xfrm rot="0">
            <a:off x="2689904" y="4152728"/>
            <a:ext cx="12908192" cy="1822450"/>
          </a:xfrm>
          <a:prstGeom prst="rect">
            <a:avLst/>
          </a:prstGeom>
        </p:spPr>
        <p:txBody>
          <a:bodyPr anchor="t" rtlCol="false" tIns="0" lIns="0" bIns="0" rIns="0">
            <a:spAutoFit/>
          </a:bodyPr>
          <a:lstStyle/>
          <a:p>
            <a:pPr algn="ctr" marL="0" indent="0" lvl="0">
              <a:lnSpc>
                <a:spcPts val="4999"/>
              </a:lnSpc>
            </a:pPr>
            <a:r>
              <a:rPr lang="en-US" sz="2499">
                <a:solidFill>
                  <a:srgbClr val="000000"/>
                </a:solidFill>
                <a:latin typeface="Open Sans 2"/>
                <a:ea typeface="Open Sans 2"/>
                <a:cs typeface="Open Sans 2"/>
                <a:sym typeface="Open Sans 2"/>
              </a:rPr>
              <a:t>Dự án "Xây dựng website quản lý câu lạc bộ Hành trình Sinh Viên" được ra đời nhằm giải quyết các hạn chế hiện tại, đồng thời cung cấp một công cụ hữu ích giúp các câu lạc bộ quản lý thông tin và hoạt động hiệu quả hơn.</a:t>
            </a:r>
          </a:p>
        </p:txBody>
      </p:sp>
      <p:sp>
        <p:nvSpPr>
          <p:cNvPr name="AutoShape 4" id="4"/>
          <p:cNvSpPr/>
          <p:nvPr/>
        </p:nvSpPr>
        <p:spPr>
          <a:xfrm>
            <a:off x="8488950" y="3320395"/>
            <a:ext cx="1310100" cy="0"/>
          </a:xfrm>
          <a:prstGeom prst="line">
            <a:avLst/>
          </a:prstGeom>
          <a:ln cap="flat" w="95250">
            <a:solidFill>
              <a:srgbClr val="000000"/>
            </a:solidFill>
            <a:prstDash val="solid"/>
            <a:headEnd type="none" len="sm" w="sm"/>
            <a:tailEnd type="none" len="sm" w="sm"/>
          </a:ln>
        </p:spPr>
      </p:sp>
      <p:grpSp>
        <p:nvGrpSpPr>
          <p:cNvPr name="Group 5" id="5"/>
          <p:cNvGrpSpPr/>
          <p:nvPr/>
        </p:nvGrpSpPr>
        <p:grpSpPr>
          <a:xfrm rot="0">
            <a:off x="15664971" y="-782737"/>
            <a:ext cx="3744615" cy="374461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55020" y="7356528"/>
            <a:ext cx="2350854" cy="23508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2">
              <a:alphaModFix amt="6000"/>
            </a:blip>
            <a:stretch>
              <a:fillRect l="0" t="0" r="0" b="0"/>
            </a:stretch>
          </a:blipFill>
        </p:spPr>
      </p:sp>
      <p:sp>
        <p:nvSpPr>
          <p:cNvPr name="TextBox 12" id="12"/>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2">
              <a:alphaModFix amt="6000"/>
            </a:blip>
            <a:stretch>
              <a:fillRect l="0" t="0" r="0" b="0"/>
            </a:stretch>
          </a:blipFill>
        </p:spPr>
      </p:sp>
      <p:grpSp>
        <p:nvGrpSpPr>
          <p:cNvPr name="Group 3" id="3"/>
          <p:cNvGrpSpPr/>
          <p:nvPr/>
        </p:nvGrpSpPr>
        <p:grpSpPr>
          <a:xfrm rot="0">
            <a:off x="15651439" y="-1678404"/>
            <a:ext cx="3744615" cy="374461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872307" y="8414693"/>
            <a:ext cx="3744615" cy="37446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710162" y="2576706"/>
            <a:ext cx="6867676" cy="5133588"/>
          </a:xfrm>
          <a:custGeom>
            <a:avLst/>
            <a:gdLst/>
            <a:ahLst/>
            <a:cxnLst/>
            <a:rect r="r" b="b" t="t" l="l"/>
            <a:pathLst>
              <a:path h="5133588" w="6867676">
                <a:moveTo>
                  <a:pt x="0" y="0"/>
                </a:moveTo>
                <a:lnTo>
                  <a:pt x="6867676" y="0"/>
                </a:lnTo>
                <a:lnTo>
                  <a:pt x="6867676" y="5133588"/>
                </a:lnTo>
                <a:lnTo>
                  <a:pt x="0" y="51335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97118" y="7161925"/>
            <a:ext cx="11830234" cy="3177813"/>
            <a:chOff x="0" y="0"/>
            <a:chExt cx="9347345" cy="2510865"/>
          </a:xfrm>
        </p:grpSpPr>
        <p:sp>
          <p:nvSpPr>
            <p:cNvPr name="Freeform 3" id="3"/>
            <p:cNvSpPr/>
            <p:nvPr/>
          </p:nvSpPr>
          <p:spPr>
            <a:xfrm flipH="false" flipV="false" rot="0">
              <a:off x="0" y="0"/>
              <a:ext cx="9347345" cy="2510865"/>
            </a:xfrm>
            <a:custGeom>
              <a:avLst/>
              <a:gdLst/>
              <a:ahLst/>
              <a:cxnLst/>
              <a:rect r="r" b="b" t="t" l="l"/>
              <a:pathLst>
                <a:path h="2510865" w="9347345">
                  <a:moveTo>
                    <a:pt x="0" y="0"/>
                  </a:moveTo>
                  <a:lnTo>
                    <a:pt x="9347345" y="0"/>
                  </a:lnTo>
                  <a:lnTo>
                    <a:pt x="9347345" y="2510865"/>
                  </a:lnTo>
                  <a:lnTo>
                    <a:pt x="0" y="2510865"/>
                  </a:lnTo>
                  <a:close/>
                </a:path>
              </a:pathLst>
            </a:custGeom>
            <a:solidFill>
              <a:srgbClr val="F6F6F6"/>
            </a:solidFill>
          </p:spPr>
        </p:sp>
        <p:sp>
          <p:nvSpPr>
            <p:cNvPr name="TextBox 4" id="4"/>
            <p:cNvSpPr txBox="true"/>
            <p:nvPr/>
          </p:nvSpPr>
          <p:spPr>
            <a:xfrm>
              <a:off x="0" y="-38100"/>
              <a:ext cx="9347345" cy="25489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0"/>
            <a:ext cx="1694792" cy="10287000"/>
            <a:chOff x="0" y="0"/>
            <a:chExt cx="446365" cy="2709333"/>
          </a:xfrm>
        </p:grpSpPr>
        <p:sp>
          <p:nvSpPr>
            <p:cNvPr name="Freeform 6" id="6"/>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7" id="7"/>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8730570"/>
            <a:ext cx="1028700" cy="2524597"/>
            <a:chOff x="0" y="0"/>
            <a:chExt cx="812800" cy="1994744"/>
          </a:xfrm>
        </p:grpSpPr>
        <p:sp>
          <p:nvSpPr>
            <p:cNvPr name="Freeform 9" id="9"/>
            <p:cNvSpPr/>
            <p:nvPr/>
          </p:nvSpPr>
          <p:spPr>
            <a:xfrm flipH="false" flipV="false" rot="0">
              <a:off x="0" y="0"/>
              <a:ext cx="812800" cy="1994744"/>
            </a:xfrm>
            <a:custGeom>
              <a:avLst/>
              <a:gdLst/>
              <a:ahLst/>
              <a:cxnLst/>
              <a:rect r="r" b="b" t="t" l="l"/>
              <a:pathLst>
                <a:path h="1994744" w="812800">
                  <a:moveTo>
                    <a:pt x="0" y="0"/>
                  </a:moveTo>
                  <a:lnTo>
                    <a:pt x="812800" y="0"/>
                  </a:lnTo>
                  <a:lnTo>
                    <a:pt x="812800" y="1994744"/>
                  </a:lnTo>
                  <a:lnTo>
                    <a:pt x="0" y="1994744"/>
                  </a:lnTo>
                  <a:close/>
                </a:path>
              </a:pathLst>
            </a:custGeom>
            <a:solidFill>
              <a:srgbClr val="0345E4"/>
            </a:solidFill>
          </p:spPr>
        </p:sp>
        <p:sp>
          <p:nvSpPr>
            <p:cNvPr name="TextBox 10" id="10"/>
            <p:cNvSpPr txBox="true"/>
            <p:nvPr/>
          </p:nvSpPr>
          <p:spPr>
            <a:xfrm>
              <a:off x="0" y="-38100"/>
              <a:ext cx="812800" cy="203284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0"/>
            <a:ext cx="1028700" cy="1716563"/>
            <a:chOff x="0" y="0"/>
            <a:chExt cx="812800" cy="1356296"/>
          </a:xfrm>
        </p:grpSpPr>
        <p:sp>
          <p:nvSpPr>
            <p:cNvPr name="Freeform 12" id="12"/>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3" id="13"/>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011231" y="1028700"/>
            <a:ext cx="1652841" cy="165284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4814124" y="816351"/>
            <a:ext cx="771724" cy="77172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919457" y="8414693"/>
            <a:ext cx="3744615" cy="374461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84808" y="2681541"/>
            <a:ext cx="6239626" cy="5483071"/>
          </a:xfrm>
          <a:custGeom>
            <a:avLst/>
            <a:gdLst/>
            <a:ahLst/>
            <a:cxnLst/>
            <a:rect r="r" b="b" t="t" l="l"/>
            <a:pathLst>
              <a:path h="5483071" w="6239626">
                <a:moveTo>
                  <a:pt x="0" y="0"/>
                </a:moveTo>
                <a:lnTo>
                  <a:pt x="6239626" y="0"/>
                </a:lnTo>
                <a:lnTo>
                  <a:pt x="6239626" y="5483071"/>
                </a:lnTo>
                <a:lnTo>
                  <a:pt x="0" y="5483071"/>
                </a:lnTo>
                <a:lnTo>
                  <a:pt x="0" y="0"/>
                </a:lnTo>
                <a:close/>
              </a:path>
            </a:pathLst>
          </a:custGeom>
          <a:blipFill>
            <a:blip r:embed="rId2"/>
            <a:stretch>
              <a:fillRect l="0" t="0" r="0" b="0"/>
            </a:stretch>
          </a:blipFill>
        </p:spPr>
      </p:sp>
      <p:sp>
        <p:nvSpPr>
          <p:cNvPr name="TextBox 24" id="24"/>
          <p:cNvSpPr txBox="true"/>
          <p:nvPr/>
        </p:nvSpPr>
        <p:spPr>
          <a:xfrm rot="0">
            <a:off x="5396677" y="390862"/>
            <a:ext cx="7494647" cy="1151850"/>
          </a:xfrm>
          <a:prstGeom prst="rect">
            <a:avLst/>
          </a:prstGeom>
        </p:spPr>
        <p:txBody>
          <a:bodyPr anchor="t" rtlCol="false" tIns="0" lIns="0" bIns="0" rIns="0">
            <a:spAutoFit/>
          </a:bodyPr>
          <a:lstStyle/>
          <a:p>
            <a:pPr algn="ctr">
              <a:lnSpc>
                <a:spcPts val="9487"/>
              </a:lnSpc>
            </a:pPr>
            <a:r>
              <a:rPr lang="en-US" b="true" sz="6776">
                <a:solidFill>
                  <a:srgbClr val="000000"/>
                </a:solidFill>
                <a:latin typeface="Garet Bold"/>
                <a:ea typeface="Garet Bold"/>
                <a:cs typeface="Garet Bold"/>
                <a:sym typeface="Garet Bold"/>
              </a:rPr>
              <a:t>NỘI DUNG</a:t>
            </a:r>
          </a:p>
        </p:txBody>
      </p:sp>
      <p:grpSp>
        <p:nvGrpSpPr>
          <p:cNvPr name="Group 25" id="25"/>
          <p:cNvGrpSpPr/>
          <p:nvPr/>
        </p:nvGrpSpPr>
        <p:grpSpPr>
          <a:xfrm rot="0">
            <a:off x="7297118" y="2220206"/>
            <a:ext cx="8128767" cy="922670"/>
            <a:chOff x="0" y="0"/>
            <a:chExt cx="10838356" cy="1230227"/>
          </a:xfrm>
        </p:grpSpPr>
        <p:grpSp>
          <p:nvGrpSpPr>
            <p:cNvPr name="Group 26" id="26"/>
            <p:cNvGrpSpPr/>
            <p:nvPr/>
          </p:nvGrpSpPr>
          <p:grpSpPr>
            <a:xfrm rot="0">
              <a:off x="0" y="0"/>
              <a:ext cx="1230227" cy="123022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28" id="28"/>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01</a:t>
                </a:r>
              </a:p>
            </p:txBody>
          </p:sp>
        </p:grpSp>
        <p:sp>
          <p:nvSpPr>
            <p:cNvPr name="TextBox 29" id="29"/>
            <p:cNvSpPr txBox="true"/>
            <p:nvPr/>
          </p:nvSpPr>
          <p:spPr>
            <a:xfrm rot="0">
              <a:off x="1508532" y="320239"/>
              <a:ext cx="9329824" cy="646224"/>
            </a:xfrm>
            <a:prstGeom prst="rect">
              <a:avLst/>
            </a:prstGeom>
          </p:spPr>
          <p:txBody>
            <a:bodyPr anchor="t" rtlCol="false" tIns="0" lIns="0" bIns="0" rIns="0">
              <a:spAutoFit/>
            </a:bodyPr>
            <a:lstStyle/>
            <a:p>
              <a:pPr algn="l">
                <a:lnSpc>
                  <a:spcPts val="4130"/>
                </a:lnSpc>
              </a:pPr>
              <a:r>
                <a:rPr lang="en-US" sz="2950">
                  <a:solidFill>
                    <a:srgbClr val="000000"/>
                  </a:solidFill>
                  <a:latin typeface="Garet"/>
                  <a:ea typeface="Garet"/>
                  <a:cs typeface="Garet"/>
                  <a:sym typeface="Garet"/>
                </a:rPr>
                <a:t>Tổng quan</a:t>
              </a:r>
            </a:p>
          </p:txBody>
        </p:sp>
      </p:grpSp>
      <p:grpSp>
        <p:nvGrpSpPr>
          <p:cNvPr name="Group 30" id="30"/>
          <p:cNvGrpSpPr/>
          <p:nvPr/>
        </p:nvGrpSpPr>
        <p:grpSpPr>
          <a:xfrm rot="0">
            <a:off x="7297118" y="3533683"/>
            <a:ext cx="8441767" cy="922670"/>
            <a:chOff x="0" y="0"/>
            <a:chExt cx="11255690" cy="1230227"/>
          </a:xfrm>
        </p:grpSpPr>
        <p:grpSp>
          <p:nvGrpSpPr>
            <p:cNvPr name="Group 31" id="31"/>
            <p:cNvGrpSpPr/>
            <p:nvPr/>
          </p:nvGrpSpPr>
          <p:grpSpPr>
            <a:xfrm rot="0">
              <a:off x="0" y="0"/>
              <a:ext cx="1230227" cy="123022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33" id="33"/>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sp>
          <p:nvSpPr>
            <p:cNvPr name="TextBox 34" id="34"/>
            <p:cNvSpPr txBox="true"/>
            <p:nvPr/>
          </p:nvSpPr>
          <p:spPr>
            <a:xfrm rot="0">
              <a:off x="1508532" y="320239"/>
              <a:ext cx="9747158" cy="646224"/>
            </a:xfrm>
            <a:prstGeom prst="rect">
              <a:avLst/>
            </a:prstGeom>
          </p:spPr>
          <p:txBody>
            <a:bodyPr anchor="t" rtlCol="false" tIns="0" lIns="0" bIns="0" rIns="0">
              <a:spAutoFit/>
            </a:bodyPr>
            <a:lstStyle/>
            <a:p>
              <a:pPr algn="l">
                <a:lnSpc>
                  <a:spcPts val="4130"/>
                </a:lnSpc>
              </a:pPr>
              <a:r>
                <a:rPr lang="en-US" sz="2950">
                  <a:solidFill>
                    <a:srgbClr val="000000"/>
                  </a:solidFill>
                  <a:latin typeface="Garet"/>
                  <a:ea typeface="Garet"/>
                  <a:cs typeface="Garet"/>
                  <a:sym typeface="Garet"/>
                </a:rPr>
                <a:t>Cơ sở lý thuyết</a:t>
              </a:r>
            </a:p>
          </p:txBody>
        </p:sp>
      </p:grpSp>
      <p:grpSp>
        <p:nvGrpSpPr>
          <p:cNvPr name="Group 35" id="35"/>
          <p:cNvGrpSpPr/>
          <p:nvPr/>
        </p:nvGrpSpPr>
        <p:grpSpPr>
          <a:xfrm rot="0">
            <a:off x="7297118" y="4846879"/>
            <a:ext cx="922670" cy="92267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37" id="37"/>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03</a:t>
              </a:r>
            </a:p>
          </p:txBody>
        </p:sp>
      </p:grpSp>
      <p:sp>
        <p:nvSpPr>
          <p:cNvPr name="TextBox 38" id="38"/>
          <p:cNvSpPr txBox="true"/>
          <p:nvPr/>
        </p:nvSpPr>
        <p:spPr>
          <a:xfrm rot="0">
            <a:off x="8428517" y="4771787"/>
            <a:ext cx="6997368" cy="1015704"/>
          </a:xfrm>
          <a:prstGeom prst="rect">
            <a:avLst/>
          </a:prstGeom>
        </p:spPr>
        <p:txBody>
          <a:bodyPr anchor="t" rtlCol="false" tIns="0" lIns="0" bIns="0" rIns="0">
            <a:spAutoFit/>
          </a:bodyPr>
          <a:lstStyle/>
          <a:p>
            <a:pPr algn="l">
              <a:lnSpc>
                <a:spcPts val="4130"/>
              </a:lnSpc>
            </a:pPr>
            <a:r>
              <a:rPr lang="en-US" sz="2950">
                <a:solidFill>
                  <a:srgbClr val="000000"/>
                </a:solidFill>
                <a:latin typeface="Garet"/>
                <a:ea typeface="Garet"/>
                <a:cs typeface="Garet"/>
                <a:sym typeface="Garet"/>
              </a:rPr>
              <a:t>Hiện thực hóa nghiên cứu và triển khai lên host với CI/CD</a:t>
            </a:r>
          </a:p>
        </p:txBody>
      </p:sp>
      <p:grpSp>
        <p:nvGrpSpPr>
          <p:cNvPr name="Group 39" id="39"/>
          <p:cNvGrpSpPr/>
          <p:nvPr/>
        </p:nvGrpSpPr>
        <p:grpSpPr>
          <a:xfrm rot="0">
            <a:off x="7297118" y="6160074"/>
            <a:ext cx="8128767" cy="922670"/>
            <a:chOff x="0" y="0"/>
            <a:chExt cx="10838356" cy="1230227"/>
          </a:xfrm>
        </p:grpSpPr>
        <p:grpSp>
          <p:nvGrpSpPr>
            <p:cNvPr name="Group 40" id="40"/>
            <p:cNvGrpSpPr/>
            <p:nvPr/>
          </p:nvGrpSpPr>
          <p:grpSpPr>
            <a:xfrm rot="0">
              <a:off x="0" y="0"/>
              <a:ext cx="1230227" cy="1230227"/>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42" id="42"/>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04</a:t>
                </a:r>
              </a:p>
            </p:txBody>
          </p:sp>
        </p:grpSp>
        <p:sp>
          <p:nvSpPr>
            <p:cNvPr name="TextBox 43" id="43"/>
            <p:cNvSpPr txBox="true"/>
            <p:nvPr/>
          </p:nvSpPr>
          <p:spPr>
            <a:xfrm rot="0">
              <a:off x="1508532" y="320239"/>
              <a:ext cx="9329824" cy="646224"/>
            </a:xfrm>
            <a:prstGeom prst="rect">
              <a:avLst/>
            </a:prstGeom>
          </p:spPr>
          <p:txBody>
            <a:bodyPr anchor="t" rtlCol="false" tIns="0" lIns="0" bIns="0" rIns="0">
              <a:spAutoFit/>
            </a:bodyPr>
            <a:lstStyle/>
            <a:p>
              <a:pPr algn="l">
                <a:lnSpc>
                  <a:spcPts val="4130"/>
                </a:lnSpc>
              </a:pPr>
              <a:r>
                <a:rPr lang="en-US" sz="2950">
                  <a:solidFill>
                    <a:srgbClr val="000000"/>
                  </a:solidFill>
                  <a:latin typeface="Garet"/>
                  <a:ea typeface="Garet"/>
                  <a:cs typeface="Garet"/>
                  <a:sym typeface="Garet"/>
                </a:rPr>
                <a:t>Kết quả nghiên cứu</a:t>
              </a:r>
            </a:p>
          </p:txBody>
        </p:sp>
      </p:grpSp>
      <p:grpSp>
        <p:nvGrpSpPr>
          <p:cNvPr name="Group 44" id="44"/>
          <p:cNvGrpSpPr/>
          <p:nvPr/>
        </p:nvGrpSpPr>
        <p:grpSpPr>
          <a:xfrm rot="0">
            <a:off x="7297118" y="7492022"/>
            <a:ext cx="8128767" cy="922670"/>
            <a:chOff x="0" y="0"/>
            <a:chExt cx="10838356" cy="1230227"/>
          </a:xfrm>
        </p:grpSpPr>
        <p:grpSp>
          <p:nvGrpSpPr>
            <p:cNvPr name="Group 45" id="45"/>
            <p:cNvGrpSpPr/>
            <p:nvPr/>
          </p:nvGrpSpPr>
          <p:grpSpPr>
            <a:xfrm rot="0">
              <a:off x="0" y="0"/>
              <a:ext cx="1230227" cy="1230227"/>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47" id="47"/>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05</a:t>
                </a:r>
              </a:p>
            </p:txBody>
          </p:sp>
        </p:grpSp>
        <p:sp>
          <p:nvSpPr>
            <p:cNvPr name="TextBox 48" id="48"/>
            <p:cNvSpPr txBox="true"/>
            <p:nvPr/>
          </p:nvSpPr>
          <p:spPr>
            <a:xfrm rot="0">
              <a:off x="1508532" y="320239"/>
              <a:ext cx="9329824" cy="646224"/>
            </a:xfrm>
            <a:prstGeom prst="rect">
              <a:avLst/>
            </a:prstGeom>
          </p:spPr>
          <p:txBody>
            <a:bodyPr anchor="t" rtlCol="false" tIns="0" lIns="0" bIns="0" rIns="0">
              <a:spAutoFit/>
            </a:bodyPr>
            <a:lstStyle/>
            <a:p>
              <a:pPr algn="l">
                <a:lnSpc>
                  <a:spcPts val="4130"/>
                </a:lnSpc>
              </a:pPr>
              <a:r>
                <a:rPr lang="en-US" sz="2950">
                  <a:solidFill>
                    <a:srgbClr val="000000"/>
                  </a:solidFill>
                  <a:latin typeface="Garet"/>
                  <a:ea typeface="Garet"/>
                  <a:cs typeface="Garet"/>
                  <a:sym typeface="Garet"/>
                </a:rPr>
                <a:t>Kết luận và hướng phát triển</a:t>
              </a:r>
            </a:p>
          </p:txBody>
        </p:sp>
      </p:grpSp>
      <p:sp>
        <p:nvSpPr>
          <p:cNvPr name="Freeform 49" id="49"/>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3">
              <a:alphaModFix amt="8999"/>
            </a:blip>
            <a:stretch>
              <a:fillRect l="0" t="0" r="0" b="0"/>
            </a:stretch>
          </a:blipFill>
        </p:spPr>
      </p:sp>
      <p:sp>
        <p:nvSpPr>
          <p:cNvPr name="TextBox 50" id="50"/>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7109187"/>
            <a:ext cx="1028700" cy="3177813"/>
            <a:chOff x="0" y="0"/>
            <a:chExt cx="812800" cy="2510865"/>
          </a:xfrm>
        </p:grpSpPr>
        <p:sp>
          <p:nvSpPr>
            <p:cNvPr name="Freeform 3" id="3"/>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4" id="4"/>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7109187"/>
            <a:ext cx="11842469" cy="3177813"/>
            <a:chOff x="0" y="0"/>
            <a:chExt cx="9357013" cy="2510865"/>
          </a:xfrm>
        </p:grpSpPr>
        <p:sp>
          <p:nvSpPr>
            <p:cNvPr name="Freeform 6" id="6"/>
            <p:cNvSpPr/>
            <p:nvPr/>
          </p:nvSpPr>
          <p:spPr>
            <a:xfrm flipH="false" flipV="false" rot="0">
              <a:off x="0" y="0"/>
              <a:ext cx="9357013" cy="2510865"/>
            </a:xfrm>
            <a:custGeom>
              <a:avLst/>
              <a:gdLst/>
              <a:ahLst/>
              <a:cxnLst/>
              <a:rect r="r" b="b" t="t" l="l"/>
              <a:pathLst>
                <a:path h="2510865" w="9357013">
                  <a:moveTo>
                    <a:pt x="0" y="0"/>
                  </a:moveTo>
                  <a:lnTo>
                    <a:pt x="9357013" y="0"/>
                  </a:lnTo>
                  <a:lnTo>
                    <a:pt x="9357013" y="2510865"/>
                  </a:lnTo>
                  <a:lnTo>
                    <a:pt x="0" y="2510865"/>
                  </a:lnTo>
                  <a:close/>
                </a:path>
              </a:pathLst>
            </a:custGeom>
            <a:solidFill>
              <a:srgbClr val="F6F6F6"/>
            </a:solidFill>
          </p:spPr>
        </p:sp>
        <p:sp>
          <p:nvSpPr>
            <p:cNvPr name="TextBox 7" id="7"/>
            <p:cNvSpPr txBox="true"/>
            <p:nvPr/>
          </p:nvSpPr>
          <p:spPr>
            <a:xfrm>
              <a:off x="0" y="-38100"/>
              <a:ext cx="9357013" cy="254896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259300" y="0"/>
            <a:ext cx="1028700" cy="10287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09914" y="0"/>
            <a:ext cx="1694792" cy="10287000"/>
            <a:chOff x="0" y="0"/>
            <a:chExt cx="446365" cy="2709333"/>
          </a:xfrm>
        </p:grpSpPr>
        <p:sp>
          <p:nvSpPr>
            <p:cNvPr name="Freeform 12" id="12"/>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3" id="13"/>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853887" y="786854"/>
            <a:ext cx="1977164" cy="197716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484493" y="9014056"/>
            <a:ext cx="2545888" cy="254588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1842469" y="2057400"/>
            <a:ext cx="5380101" cy="8229600"/>
          </a:xfrm>
          <a:custGeom>
            <a:avLst/>
            <a:gdLst/>
            <a:ahLst/>
            <a:cxnLst/>
            <a:rect r="r" b="b" t="t" l="l"/>
            <a:pathLst>
              <a:path h="8229600" w="5380101">
                <a:moveTo>
                  <a:pt x="0" y="0"/>
                </a:moveTo>
                <a:lnTo>
                  <a:pt x="5380101" y="0"/>
                </a:lnTo>
                <a:lnTo>
                  <a:pt x="5380101" y="8229600"/>
                </a:lnTo>
                <a:lnTo>
                  <a:pt x="0" y="8229600"/>
                </a:lnTo>
                <a:lnTo>
                  <a:pt x="0" y="0"/>
                </a:lnTo>
                <a:close/>
              </a:path>
            </a:pathLst>
          </a:custGeom>
          <a:blipFill>
            <a:blip r:embed="rId2"/>
            <a:stretch>
              <a:fillRect l="0" t="0" r="0" b="0"/>
            </a:stretch>
          </a:blipFill>
        </p:spPr>
      </p:sp>
      <p:sp>
        <p:nvSpPr>
          <p:cNvPr name="TextBox 21" id="21"/>
          <p:cNvSpPr txBox="true"/>
          <p:nvPr/>
        </p:nvSpPr>
        <p:spPr>
          <a:xfrm rot="0">
            <a:off x="1538605" y="5820700"/>
            <a:ext cx="11292446" cy="652863"/>
          </a:xfrm>
          <a:prstGeom prst="rect">
            <a:avLst/>
          </a:prstGeom>
        </p:spPr>
        <p:txBody>
          <a:bodyPr anchor="t" rtlCol="false" tIns="0" lIns="0" bIns="0" rIns="0">
            <a:spAutoFit/>
          </a:bodyPr>
          <a:lstStyle/>
          <a:p>
            <a:pPr algn="l">
              <a:lnSpc>
                <a:spcPts val="5410"/>
              </a:lnSpc>
            </a:pPr>
            <a:r>
              <a:rPr lang="en-US" sz="3864" spc="386">
                <a:solidFill>
                  <a:srgbClr val="000000"/>
                </a:solidFill>
                <a:latin typeface="Garet"/>
                <a:ea typeface="Garet"/>
                <a:cs typeface="Garet"/>
                <a:sym typeface="Garet"/>
              </a:rPr>
              <a:t>QUÝ THẦY/CÔ ĐÃ THEO DÕI</a:t>
            </a:r>
          </a:p>
        </p:txBody>
      </p:sp>
      <p:sp>
        <p:nvSpPr>
          <p:cNvPr name="TextBox 22" id="22"/>
          <p:cNvSpPr txBox="true"/>
          <p:nvPr/>
        </p:nvSpPr>
        <p:spPr>
          <a:xfrm rot="0">
            <a:off x="1501146" y="3870587"/>
            <a:ext cx="11329905" cy="1978753"/>
          </a:xfrm>
          <a:prstGeom prst="rect">
            <a:avLst/>
          </a:prstGeom>
        </p:spPr>
        <p:txBody>
          <a:bodyPr anchor="t" rtlCol="false" tIns="0" lIns="0" bIns="0" rIns="0">
            <a:spAutoFit/>
          </a:bodyPr>
          <a:lstStyle/>
          <a:p>
            <a:pPr algn="l">
              <a:lnSpc>
                <a:spcPts val="15406"/>
              </a:lnSpc>
            </a:pPr>
            <a:r>
              <a:rPr lang="en-US" sz="13396" b="true">
                <a:solidFill>
                  <a:srgbClr val="000000"/>
                </a:solidFill>
                <a:latin typeface="Garet Bold"/>
                <a:ea typeface="Garet Bold"/>
                <a:cs typeface="Garet Bold"/>
                <a:sym typeface="Garet Bold"/>
              </a:rPr>
              <a:t>XIN CẢM ƠN</a:t>
            </a:r>
          </a:p>
        </p:txBody>
      </p:sp>
      <p:sp>
        <p:nvSpPr>
          <p:cNvPr name="Freeform 23" id="23"/>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3">
              <a:alphaModFix amt="6000"/>
            </a:blip>
            <a:stretch>
              <a:fillRect l="0" t="0" r="0" b="0"/>
            </a:stretch>
          </a:blipFill>
        </p:spPr>
      </p:sp>
      <p:sp>
        <p:nvSpPr>
          <p:cNvPr name="TextBox 24" id="24"/>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5810108"/>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18369" y="8582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0237"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01</a:t>
              </a:r>
            </a:p>
          </p:txBody>
        </p:sp>
      </p:grpSp>
      <p:sp>
        <p:nvSpPr>
          <p:cNvPr name="TextBox 17" id="17"/>
          <p:cNvSpPr txBox="true"/>
          <p:nvPr/>
        </p:nvSpPr>
        <p:spPr>
          <a:xfrm rot="0">
            <a:off x="1419847" y="1074005"/>
            <a:ext cx="9511625"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TỔNG QUAN</a:t>
            </a:r>
          </a:p>
        </p:txBody>
      </p:sp>
      <p:sp>
        <p:nvSpPr>
          <p:cNvPr name="TextBox 18" id="18"/>
          <p:cNvSpPr txBox="true"/>
          <p:nvPr/>
        </p:nvSpPr>
        <p:spPr>
          <a:xfrm rot="0">
            <a:off x="1419847" y="1874284"/>
            <a:ext cx="8590856" cy="5366133"/>
          </a:xfrm>
          <a:prstGeom prst="rect">
            <a:avLst/>
          </a:prstGeom>
        </p:spPr>
        <p:txBody>
          <a:bodyPr anchor="t" rtlCol="false" tIns="0" lIns="0" bIns="0" rIns="0">
            <a:spAutoFit/>
          </a:bodyPr>
          <a:lstStyle/>
          <a:p>
            <a:pPr algn="just">
              <a:lnSpc>
                <a:spcPts val="4726"/>
              </a:lnSpc>
            </a:pPr>
            <a:r>
              <a:rPr lang="en-US" sz="2899" b="true">
                <a:solidFill>
                  <a:srgbClr val="000000"/>
                </a:solidFill>
                <a:latin typeface="Inter Bold"/>
                <a:ea typeface="Inter Bold"/>
                <a:cs typeface="Inter Bold"/>
                <a:sym typeface="Inter Bold"/>
              </a:rPr>
              <a:t>1.1 Giới thiệu tổng quan vấn đề:</a:t>
            </a:r>
          </a:p>
          <a:p>
            <a:pPr algn="just">
              <a:lnSpc>
                <a:spcPts val="4726"/>
              </a:lnSpc>
            </a:pPr>
            <a:r>
              <a:rPr lang="en-US" sz="2899" b="true">
                <a:solidFill>
                  <a:srgbClr val="000000"/>
                </a:solidFill>
                <a:latin typeface="Inter Bold"/>
                <a:ea typeface="Inter Bold"/>
                <a:cs typeface="Inter Bold"/>
                <a:sym typeface="Inter Bold"/>
              </a:rPr>
              <a:t>Thực trạng:</a:t>
            </a:r>
            <a:r>
              <a:rPr lang="en-US" sz="2899">
                <a:solidFill>
                  <a:srgbClr val="000000"/>
                </a:solidFill>
                <a:latin typeface="Inter"/>
                <a:ea typeface="Inter"/>
                <a:cs typeface="Inter"/>
                <a:sym typeface="Inter"/>
              </a:rPr>
              <a:t> Câu lạc bộ Hành trình sinh viên ngày càng phát triển, nhưng việc quản lý thông tin và tổ chức các hoạt động chủ yếu dựa trên các phương pháp thủ công (sử dụng giấy tờ, bảng tính Excel). Các phương pháp này không chỉ gây khó khăn trong việc tổ chức dữ liệu mà còn dễ dẫn đến sai sót và thiếu hiệu quả.</a:t>
            </a:r>
          </a:p>
          <a:p>
            <a:pPr algn="just">
              <a:lnSpc>
                <a:spcPts val="4726"/>
              </a:lnSpc>
            </a:pPr>
          </a:p>
        </p:txBody>
      </p:sp>
      <p:sp>
        <p:nvSpPr>
          <p:cNvPr name="Freeform 19" id="19"/>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2">
              <a:alphaModFix amt="8999"/>
            </a:blip>
            <a:stretch>
              <a:fillRect l="0" t="0" r="0" b="0"/>
            </a:stretch>
          </a:blipFill>
        </p:spPr>
      </p:sp>
      <p:sp>
        <p:nvSpPr>
          <p:cNvPr name="Freeform 20" id="20"/>
          <p:cNvSpPr/>
          <p:nvPr/>
        </p:nvSpPr>
        <p:spPr>
          <a:xfrm flipH="false" flipV="false" rot="0">
            <a:off x="11157697" y="2475567"/>
            <a:ext cx="3811999" cy="3811999"/>
          </a:xfrm>
          <a:custGeom>
            <a:avLst/>
            <a:gdLst/>
            <a:ahLst/>
            <a:cxnLst/>
            <a:rect r="r" b="b" t="t" l="l"/>
            <a:pathLst>
              <a:path h="3811999" w="3811999">
                <a:moveTo>
                  <a:pt x="0" y="0"/>
                </a:moveTo>
                <a:lnTo>
                  <a:pt x="3811999" y="0"/>
                </a:lnTo>
                <a:lnTo>
                  <a:pt x="3811999" y="3811999"/>
                </a:lnTo>
                <a:lnTo>
                  <a:pt x="0" y="3811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2734830" y="6753759"/>
            <a:ext cx="3440830" cy="3359110"/>
          </a:xfrm>
          <a:custGeom>
            <a:avLst/>
            <a:gdLst/>
            <a:ahLst/>
            <a:cxnLst/>
            <a:rect r="r" b="b" t="t" l="l"/>
            <a:pathLst>
              <a:path h="3359110" w="3440830">
                <a:moveTo>
                  <a:pt x="0" y="0"/>
                </a:moveTo>
                <a:lnTo>
                  <a:pt x="3440829" y="0"/>
                </a:lnTo>
                <a:lnTo>
                  <a:pt x="3440829" y="3359110"/>
                </a:lnTo>
                <a:lnTo>
                  <a:pt x="0" y="3359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8000430" y="6546961"/>
            <a:ext cx="8916395" cy="3565908"/>
          </a:xfrm>
          <a:prstGeom prst="rect">
            <a:avLst/>
          </a:prstGeom>
        </p:spPr>
        <p:txBody>
          <a:bodyPr anchor="t" rtlCol="false" tIns="0" lIns="0" bIns="0" rIns="0">
            <a:spAutoFit/>
          </a:bodyPr>
          <a:lstStyle/>
          <a:p>
            <a:pPr algn="just">
              <a:lnSpc>
                <a:spcPts val="4726"/>
              </a:lnSpc>
            </a:pPr>
            <a:r>
              <a:rPr lang="en-US" sz="2899" b="true">
                <a:solidFill>
                  <a:srgbClr val="000000"/>
                </a:solidFill>
                <a:latin typeface="Inter Bold"/>
                <a:ea typeface="Inter Bold"/>
                <a:cs typeface="Inter Bold"/>
                <a:sym typeface="Inter Bold"/>
              </a:rPr>
              <a:t>Giải pháp:</a:t>
            </a:r>
            <a:r>
              <a:rPr lang="en-US" sz="2899">
                <a:solidFill>
                  <a:srgbClr val="000000"/>
                </a:solidFill>
                <a:latin typeface="Inter"/>
                <a:ea typeface="Inter"/>
                <a:cs typeface="Inter"/>
                <a:sym typeface="Inter"/>
              </a:rPr>
              <a:t> Dự án "Xây dựng website quản lý câu lạc bộ Hành Trình Sinh Viên" nhằm áp dụng công nghệ vào quản lý, cung cấp một công cụ hữu ích để quản lý thông tin và tổ chức hoạt động hiệu quả hơn, từ đó giúp câu lạc bộ hoạt động chuyên nghiệp hơn.</a:t>
            </a:r>
          </a:p>
        </p:txBody>
      </p:sp>
      <p:sp>
        <p:nvSpPr>
          <p:cNvPr name="TextBox 23" id="23"/>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5810108"/>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18369" y="8582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0237"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01</a:t>
              </a:r>
            </a:p>
          </p:txBody>
        </p:sp>
      </p:grpSp>
      <p:sp>
        <p:nvSpPr>
          <p:cNvPr name="TextBox 17" id="17"/>
          <p:cNvSpPr txBox="true"/>
          <p:nvPr/>
        </p:nvSpPr>
        <p:spPr>
          <a:xfrm rot="0">
            <a:off x="1419847" y="1074005"/>
            <a:ext cx="9511625"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TỔNG QUAN</a:t>
            </a:r>
          </a:p>
        </p:txBody>
      </p:sp>
      <p:sp>
        <p:nvSpPr>
          <p:cNvPr name="TextBox 18" id="18"/>
          <p:cNvSpPr txBox="true"/>
          <p:nvPr/>
        </p:nvSpPr>
        <p:spPr>
          <a:xfrm rot="0">
            <a:off x="1418291" y="2398521"/>
            <a:ext cx="9111597" cy="5366133"/>
          </a:xfrm>
          <a:prstGeom prst="rect">
            <a:avLst/>
          </a:prstGeom>
        </p:spPr>
        <p:txBody>
          <a:bodyPr anchor="t" rtlCol="false" tIns="0" lIns="0" bIns="0" rIns="0">
            <a:spAutoFit/>
          </a:bodyPr>
          <a:lstStyle/>
          <a:p>
            <a:pPr algn="just">
              <a:lnSpc>
                <a:spcPts val="4726"/>
              </a:lnSpc>
            </a:pPr>
            <a:r>
              <a:rPr lang="en-US" sz="2899" b="true">
                <a:solidFill>
                  <a:srgbClr val="000000"/>
                </a:solidFill>
                <a:latin typeface="Inter Bold"/>
                <a:ea typeface="Inter Bold"/>
                <a:cs typeface="Inter Bold"/>
                <a:sym typeface="Inter Bold"/>
              </a:rPr>
              <a:t>1.2 Mục tiêu nghiên cứu:</a:t>
            </a:r>
          </a:p>
          <a:p>
            <a:pPr algn="just">
              <a:lnSpc>
                <a:spcPts val="4726"/>
              </a:lnSpc>
            </a:pPr>
            <a:r>
              <a:rPr lang="en-US" sz="2899" b="true">
                <a:solidFill>
                  <a:srgbClr val="000000"/>
                </a:solidFill>
                <a:latin typeface="Inter Bold"/>
                <a:ea typeface="Inter Bold"/>
                <a:cs typeface="Inter Bold"/>
                <a:sym typeface="Inter Bold"/>
              </a:rPr>
              <a:t>-</a:t>
            </a:r>
            <a:r>
              <a:rPr lang="en-US" sz="2899">
                <a:solidFill>
                  <a:srgbClr val="000000"/>
                </a:solidFill>
                <a:latin typeface="Inter"/>
                <a:ea typeface="Inter"/>
                <a:cs typeface="Inter"/>
                <a:sym typeface="Inter"/>
              </a:rPr>
              <a:t> Xây dựng trang web giúp Ban chủ nhiệm quản lý các thông tin của CLB như tổ chức hoạt động, điểm danh hoạt động, tin tức, tài chính... thông qua giao diện trang web hiện đại.</a:t>
            </a:r>
          </a:p>
          <a:p>
            <a:pPr algn="just">
              <a:lnSpc>
                <a:spcPts val="4726"/>
              </a:lnSpc>
            </a:pPr>
            <a:r>
              <a:rPr lang="en-US" sz="2899" b="true">
                <a:solidFill>
                  <a:srgbClr val="000000"/>
                </a:solidFill>
                <a:latin typeface="Inter Bold"/>
                <a:ea typeface="Inter Bold"/>
                <a:cs typeface="Inter Bold"/>
                <a:sym typeface="Inter Bold"/>
              </a:rPr>
              <a:t>-</a:t>
            </a:r>
            <a:r>
              <a:rPr lang="en-US" sz="2899">
                <a:solidFill>
                  <a:srgbClr val="000000"/>
                </a:solidFill>
                <a:latin typeface="Inter"/>
                <a:ea typeface="Inter"/>
                <a:cs typeface="Inter"/>
                <a:sym typeface="Inter"/>
              </a:rPr>
              <a:t> Giao diện thân thiện: Thiết kế giao diện người dùng dễ sử dụng, trực quan và hiện đại sử dụng HTML, CSS, JavaScript và Bootstrap.</a:t>
            </a:r>
          </a:p>
          <a:p>
            <a:pPr algn="just">
              <a:lnSpc>
                <a:spcPts val="4726"/>
              </a:lnSpc>
            </a:pPr>
          </a:p>
        </p:txBody>
      </p:sp>
      <p:sp>
        <p:nvSpPr>
          <p:cNvPr name="Freeform 19" id="19"/>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2">
              <a:alphaModFix amt="8999"/>
            </a:blip>
            <a:stretch>
              <a:fillRect l="0" t="0" r="0" b="0"/>
            </a:stretch>
          </a:blipFill>
        </p:spPr>
      </p:sp>
      <p:sp>
        <p:nvSpPr>
          <p:cNvPr name="Freeform 20" id="20"/>
          <p:cNvSpPr/>
          <p:nvPr/>
        </p:nvSpPr>
        <p:spPr>
          <a:xfrm flipH="false" flipV="false" rot="0">
            <a:off x="10644188" y="2171730"/>
            <a:ext cx="6502368" cy="5974051"/>
          </a:xfrm>
          <a:custGeom>
            <a:avLst/>
            <a:gdLst/>
            <a:ahLst/>
            <a:cxnLst/>
            <a:rect r="r" b="b" t="t" l="l"/>
            <a:pathLst>
              <a:path h="5974051" w="6502368">
                <a:moveTo>
                  <a:pt x="0" y="0"/>
                </a:moveTo>
                <a:lnTo>
                  <a:pt x="6502368" y="0"/>
                </a:lnTo>
                <a:lnTo>
                  <a:pt x="6502368" y="5974050"/>
                </a:lnTo>
                <a:lnTo>
                  <a:pt x="0" y="5974050"/>
                </a:lnTo>
                <a:lnTo>
                  <a:pt x="0" y="0"/>
                </a:lnTo>
                <a:close/>
              </a:path>
            </a:pathLst>
          </a:custGeom>
          <a:blipFill>
            <a:blip r:embed="rId3"/>
            <a:stretch>
              <a:fillRect l="0" t="0" r="0" b="0"/>
            </a:stretch>
          </a:blipFill>
        </p:spPr>
      </p:sp>
      <p:sp>
        <p:nvSpPr>
          <p:cNvPr name="TextBox 21" id="21"/>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5810108"/>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18369" y="8582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0237"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01</a:t>
              </a:r>
            </a:p>
          </p:txBody>
        </p:sp>
      </p:grpSp>
      <p:sp>
        <p:nvSpPr>
          <p:cNvPr name="TextBox 17" id="17"/>
          <p:cNvSpPr txBox="true"/>
          <p:nvPr/>
        </p:nvSpPr>
        <p:spPr>
          <a:xfrm rot="0">
            <a:off x="1419847" y="1074005"/>
            <a:ext cx="9511625"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TỔNG QUAN</a:t>
            </a:r>
          </a:p>
        </p:txBody>
      </p:sp>
      <p:sp>
        <p:nvSpPr>
          <p:cNvPr name="TextBox 18" id="18"/>
          <p:cNvSpPr txBox="true"/>
          <p:nvPr/>
        </p:nvSpPr>
        <p:spPr>
          <a:xfrm rot="0">
            <a:off x="8696510" y="2765091"/>
            <a:ext cx="7878990" cy="5966208"/>
          </a:xfrm>
          <a:prstGeom prst="rect">
            <a:avLst/>
          </a:prstGeom>
        </p:spPr>
        <p:txBody>
          <a:bodyPr anchor="t" rtlCol="false" tIns="0" lIns="0" bIns="0" rIns="0">
            <a:spAutoFit/>
          </a:bodyPr>
          <a:lstStyle/>
          <a:p>
            <a:pPr algn="just">
              <a:lnSpc>
                <a:spcPts val="4726"/>
              </a:lnSpc>
            </a:pPr>
            <a:r>
              <a:rPr lang="en-US" sz="2899" b="true">
                <a:solidFill>
                  <a:srgbClr val="000000"/>
                </a:solidFill>
                <a:latin typeface="Inter Bold"/>
                <a:ea typeface="Inter Bold"/>
                <a:cs typeface="Inter Bold"/>
                <a:sym typeface="Inter Bold"/>
              </a:rPr>
              <a:t>1.3 Phương pháp nghiên cứu:</a:t>
            </a:r>
          </a:p>
          <a:p>
            <a:pPr algn="just">
              <a:lnSpc>
                <a:spcPts val="4726"/>
              </a:lnSpc>
            </a:pPr>
            <a:r>
              <a:rPr lang="en-US" sz="2899" b="true">
                <a:solidFill>
                  <a:srgbClr val="000000"/>
                </a:solidFill>
                <a:latin typeface="Inter Bold"/>
                <a:ea typeface="Inter Bold"/>
                <a:cs typeface="Inter Bold"/>
                <a:sym typeface="Inter Bold"/>
              </a:rPr>
              <a:t>-</a:t>
            </a:r>
            <a:r>
              <a:rPr lang="en-US" sz="2899">
                <a:solidFill>
                  <a:srgbClr val="000000"/>
                </a:solidFill>
                <a:latin typeface="Inter"/>
                <a:ea typeface="Inter"/>
                <a:cs typeface="Inter"/>
                <a:sym typeface="Inter"/>
              </a:rPr>
              <a:t> Khảo sát thực tế: Thu thập thông tin từ ban chủ nhiệm và thành viên câu lạc bộ để hiểu các vấn đề hiện tại.</a:t>
            </a:r>
          </a:p>
          <a:p>
            <a:pPr algn="just">
              <a:lnSpc>
                <a:spcPts val="4726"/>
              </a:lnSpc>
            </a:pPr>
            <a:r>
              <a:rPr lang="en-US" sz="2899">
                <a:solidFill>
                  <a:srgbClr val="000000"/>
                </a:solidFill>
                <a:latin typeface="Inter"/>
                <a:ea typeface="Inter"/>
                <a:cs typeface="Inter"/>
                <a:sym typeface="Inter"/>
              </a:rPr>
              <a:t>- Nghiên cứu tài liệu: Tìm hiểu các hệ thống quản lý hiện có và các công nghệ phù hợp như .NET MVC 6, Bootstrap.</a:t>
            </a:r>
          </a:p>
          <a:p>
            <a:pPr algn="just">
              <a:lnSpc>
                <a:spcPts val="4726"/>
              </a:lnSpc>
            </a:pPr>
            <a:r>
              <a:rPr lang="en-US" sz="2899">
                <a:solidFill>
                  <a:srgbClr val="000000"/>
                </a:solidFill>
                <a:latin typeface="Inter"/>
                <a:ea typeface="Inter"/>
                <a:cs typeface="Inter"/>
                <a:sym typeface="Inter"/>
              </a:rPr>
              <a:t>- </a:t>
            </a:r>
            <a:r>
              <a:rPr lang="en-US" sz="2899">
                <a:solidFill>
                  <a:srgbClr val="000000"/>
                </a:solidFill>
                <a:latin typeface="Inter"/>
                <a:ea typeface="Inter"/>
                <a:cs typeface="Inter"/>
                <a:sym typeface="Inter"/>
              </a:rPr>
              <a:t>P</a:t>
            </a:r>
            <a:r>
              <a:rPr lang="en-US" sz="2899">
                <a:solidFill>
                  <a:srgbClr val="000000"/>
                </a:solidFill>
                <a:latin typeface="Inter"/>
                <a:ea typeface="Inter"/>
                <a:cs typeface="Inter"/>
                <a:sym typeface="Inter"/>
              </a:rPr>
              <a:t>hân tích yêu cầu: Xác định yêu cầu từ người dùng để thiết kế hệ thống phù hợp.</a:t>
            </a:r>
          </a:p>
          <a:p>
            <a:pPr algn="just">
              <a:lnSpc>
                <a:spcPts val="4726"/>
              </a:lnSpc>
            </a:pPr>
          </a:p>
        </p:txBody>
      </p:sp>
      <p:sp>
        <p:nvSpPr>
          <p:cNvPr name="Freeform 19" id="19"/>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2">
              <a:alphaModFix amt="8999"/>
            </a:blip>
            <a:stretch>
              <a:fillRect l="0" t="0" r="0" b="0"/>
            </a:stretch>
          </a:blipFill>
        </p:spPr>
      </p:sp>
      <p:sp>
        <p:nvSpPr>
          <p:cNvPr name="Freeform 20" id="20"/>
          <p:cNvSpPr/>
          <p:nvPr/>
        </p:nvSpPr>
        <p:spPr>
          <a:xfrm flipH="false" flipV="false" rot="0">
            <a:off x="1221455" y="1998109"/>
            <a:ext cx="6791256" cy="6868527"/>
          </a:xfrm>
          <a:custGeom>
            <a:avLst/>
            <a:gdLst/>
            <a:ahLst/>
            <a:cxnLst/>
            <a:rect r="r" b="b" t="t" l="l"/>
            <a:pathLst>
              <a:path h="6868527" w="6791256">
                <a:moveTo>
                  <a:pt x="0" y="0"/>
                </a:moveTo>
                <a:lnTo>
                  <a:pt x="6791256" y="0"/>
                </a:lnTo>
                <a:lnTo>
                  <a:pt x="6791256" y="6868526"/>
                </a:lnTo>
                <a:lnTo>
                  <a:pt x="0" y="6868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5810108"/>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18369" y="8582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0237"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01</a:t>
              </a:r>
            </a:p>
          </p:txBody>
        </p:sp>
      </p:grpSp>
      <p:sp>
        <p:nvSpPr>
          <p:cNvPr name="TextBox 17" id="17"/>
          <p:cNvSpPr txBox="true"/>
          <p:nvPr/>
        </p:nvSpPr>
        <p:spPr>
          <a:xfrm rot="0">
            <a:off x="1419847" y="1074005"/>
            <a:ext cx="9511625"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TỔNG QUAN</a:t>
            </a:r>
          </a:p>
        </p:txBody>
      </p:sp>
      <p:sp>
        <p:nvSpPr>
          <p:cNvPr name="TextBox 18" id="18"/>
          <p:cNvSpPr txBox="true"/>
          <p:nvPr/>
        </p:nvSpPr>
        <p:spPr>
          <a:xfrm rot="0">
            <a:off x="1424362" y="1874284"/>
            <a:ext cx="8638582" cy="6566283"/>
          </a:xfrm>
          <a:prstGeom prst="rect">
            <a:avLst/>
          </a:prstGeom>
        </p:spPr>
        <p:txBody>
          <a:bodyPr anchor="t" rtlCol="false" tIns="0" lIns="0" bIns="0" rIns="0">
            <a:spAutoFit/>
          </a:bodyPr>
          <a:lstStyle/>
          <a:p>
            <a:pPr algn="just">
              <a:lnSpc>
                <a:spcPts val="4726"/>
              </a:lnSpc>
            </a:pPr>
            <a:r>
              <a:rPr lang="en-US" sz="2899" b="true">
                <a:solidFill>
                  <a:srgbClr val="000000"/>
                </a:solidFill>
                <a:latin typeface="Inter Bold"/>
                <a:ea typeface="Inter Bold"/>
                <a:cs typeface="Inter Bold"/>
                <a:sym typeface="Inter Bold"/>
              </a:rPr>
              <a:t>1.4 Đối tượng nghiên cứu:</a:t>
            </a:r>
          </a:p>
          <a:p>
            <a:pPr algn="just">
              <a:lnSpc>
                <a:spcPts val="4726"/>
              </a:lnSpc>
            </a:pPr>
            <a:r>
              <a:rPr lang="en-US" sz="2899" b="true">
                <a:solidFill>
                  <a:srgbClr val="000000"/>
                </a:solidFill>
                <a:latin typeface="Inter Bold"/>
                <a:ea typeface="Inter Bold"/>
                <a:cs typeface="Inter Bold"/>
                <a:sym typeface="Inter Bold"/>
              </a:rPr>
              <a:t>-</a:t>
            </a:r>
            <a:r>
              <a:rPr lang="en-US" sz="2899">
                <a:solidFill>
                  <a:srgbClr val="000000"/>
                </a:solidFill>
                <a:latin typeface="Inter"/>
                <a:ea typeface="Inter"/>
                <a:cs typeface="Inter"/>
                <a:sym typeface="Inter"/>
              </a:rPr>
              <a:t> Câu lạc bộ Hành Trình Sinh Viên: Các thành viên trong câu lạc bộ và ban chủ nhiệm.</a:t>
            </a:r>
          </a:p>
          <a:p>
            <a:pPr algn="just">
              <a:lnSpc>
                <a:spcPts val="4726"/>
              </a:lnSpc>
            </a:pPr>
            <a:r>
              <a:rPr lang="en-US" sz="2899">
                <a:solidFill>
                  <a:srgbClr val="000000"/>
                </a:solidFill>
                <a:latin typeface="Inter"/>
                <a:ea typeface="Inter"/>
                <a:cs typeface="Inter"/>
                <a:sym typeface="Inter"/>
              </a:rPr>
              <a:t>- Quy trình quản lý: Các quy trình quản lý thông tin, hoạt động, tài chính trong câu lạc bộ.</a:t>
            </a:r>
          </a:p>
          <a:p>
            <a:pPr algn="just">
              <a:lnSpc>
                <a:spcPts val="4726"/>
              </a:lnSpc>
            </a:pPr>
            <a:r>
              <a:rPr lang="en-US" sz="2899">
                <a:solidFill>
                  <a:srgbClr val="000000"/>
                </a:solidFill>
                <a:latin typeface="Inter"/>
                <a:ea typeface="Inter"/>
                <a:cs typeface="Inter"/>
                <a:sym typeface="Inter"/>
              </a:rPr>
              <a:t>- Công nghệ: Sử dụng công nghệ ASP.NET MVC 6, Entity Framework Core, SQL Server.</a:t>
            </a:r>
          </a:p>
          <a:p>
            <a:pPr algn="just">
              <a:lnSpc>
                <a:spcPts val="4726"/>
              </a:lnSpc>
            </a:pPr>
            <a:r>
              <a:rPr lang="en-US" sz="2899" b="true">
                <a:solidFill>
                  <a:srgbClr val="000000"/>
                </a:solidFill>
                <a:latin typeface="Inter Bold"/>
                <a:ea typeface="Inter Bold"/>
                <a:cs typeface="Inter Bold"/>
                <a:sym typeface="Inter Bold"/>
              </a:rPr>
              <a:t>1.5 </a:t>
            </a:r>
            <a:r>
              <a:rPr lang="en-US" sz="2899" b="true">
                <a:solidFill>
                  <a:srgbClr val="000000"/>
                </a:solidFill>
                <a:latin typeface="Inter Bold"/>
                <a:ea typeface="Inter Bold"/>
                <a:cs typeface="Inter Bold"/>
                <a:sym typeface="Inter Bold"/>
              </a:rPr>
              <a:t>Phạm vi nghiên cứu: </a:t>
            </a:r>
            <a:r>
              <a:rPr lang="en-US" sz="2899">
                <a:solidFill>
                  <a:srgbClr val="000000"/>
                </a:solidFill>
                <a:latin typeface="Inter"/>
                <a:ea typeface="Inter"/>
                <a:cs typeface="Inter"/>
                <a:sym typeface="Inter"/>
              </a:rPr>
              <a:t>Câu lạc bộ: Câu lạc bộ Hành Trình Sinh Viên thuộc Khoa Kỹ thuật và Công nghệ, Trường Đại học Trà Vinh.</a:t>
            </a:r>
          </a:p>
          <a:p>
            <a:pPr algn="just">
              <a:lnSpc>
                <a:spcPts val="4726"/>
              </a:lnSpc>
            </a:pPr>
          </a:p>
        </p:txBody>
      </p:sp>
      <p:sp>
        <p:nvSpPr>
          <p:cNvPr name="Freeform 19" id="19"/>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2">
              <a:alphaModFix amt="8999"/>
            </a:blip>
            <a:stretch>
              <a:fillRect l="0" t="0" r="0" b="0"/>
            </a:stretch>
          </a:blipFill>
        </p:spPr>
      </p:sp>
      <p:sp>
        <p:nvSpPr>
          <p:cNvPr name="Freeform 20" id="20"/>
          <p:cNvSpPr/>
          <p:nvPr/>
        </p:nvSpPr>
        <p:spPr>
          <a:xfrm flipH="false" flipV="false" rot="0">
            <a:off x="10129619" y="2577429"/>
            <a:ext cx="7042390" cy="5132142"/>
          </a:xfrm>
          <a:custGeom>
            <a:avLst/>
            <a:gdLst/>
            <a:ahLst/>
            <a:cxnLst/>
            <a:rect r="r" b="b" t="t" l="l"/>
            <a:pathLst>
              <a:path h="5132142" w="7042390">
                <a:moveTo>
                  <a:pt x="0" y="0"/>
                </a:moveTo>
                <a:lnTo>
                  <a:pt x="7042390" y="0"/>
                </a:lnTo>
                <a:lnTo>
                  <a:pt x="7042390" y="5132142"/>
                </a:lnTo>
                <a:lnTo>
                  <a:pt x="0" y="5132142"/>
                </a:lnTo>
                <a:lnTo>
                  <a:pt x="0" y="0"/>
                </a:lnTo>
                <a:close/>
              </a:path>
            </a:pathLst>
          </a:custGeom>
          <a:blipFill>
            <a:blip r:embed="rId3"/>
            <a:stretch>
              <a:fillRect l="0" t="0" r="0" b="0"/>
            </a:stretch>
          </a:blipFill>
        </p:spPr>
      </p:sp>
      <p:sp>
        <p:nvSpPr>
          <p:cNvPr name="TextBox 21" id="21"/>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0945"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sp>
        <p:nvSpPr>
          <p:cNvPr name="Freeform 17" id="17"/>
          <p:cNvSpPr/>
          <p:nvPr/>
        </p:nvSpPr>
        <p:spPr>
          <a:xfrm flipH="false" flipV="false" rot="0">
            <a:off x="11980119" y="1876604"/>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2491133" y="6212870"/>
            <a:ext cx="3767558" cy="3767558"/>
          </a:xfrm>
          <a:custGeom>
            <a:avLst/>
            <a:gdLst/>
            <a:ahLst/>
            <a:cxnLst/>
            <a:rect r="r" b="b" t="t" l="l"/>
            <a:pathLst>
              <a:path h="3767558" w="3767558">
                <a:moveTo>
                  <a:pt x="0" y="0"/>
                </a:moveTo>
                <a:lnTo>
                  <a:pt x="3767558" y="0"/>
                </a:lnTo>
                <a:lnTo>
                  <a:pt x="3767558" y="3767558"/>
                </a:lnTo>
                <a:lnTo>
                  <a:pt x="0" y="37675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213238" y="1940959"/>
            <a:ext cx="10354531" cy="4098291"/>
          </a:xfrm>
          <a:prstGeom prst="rect">
            <a:avLst/>
          </a:prstGeom>
        </p:spPr>
        <p:txBody>
          <a:bodyPr anchor="t" rtlCol="false" tIns="0" lIns="0" bIns="0" rIns="0">
            <a:spAutoFit/>
          </a:bodyPr>
          <a:lstStyle/>
          <a:p>
            <a:pPr algn="l">
              <a:lnSpc>
                <a:spcPts val="4059"/>
              </a:lnSpc>
            </a:pPr>
            <a:r>
              <a:rPr lang="en-US" sz="2899" b="true">
                <a:solidFill>
                  <a:srgbClr val="000000"/>
                </a:solidFill>
                <a:latin typeface="Inter Bold"/>
                <a:ea typeface="Inter Bold"/>
                <a:cs typeface="Inter Bold"/>
                <a:sym typeface="Inter Bold"/>
              </a:rPr>
              <a:t>2.1 Giới thiệu về công nghệ ASP.NET MVC 6:</a:t>
            </a:r>
          </a:p>
          <a:p>
            <a:pPr algn="l">
              <a:lnSpc>
                <a:spcPts val="4059"/>
              </a:lnSpc>
            </a:pPr>
            <a:r>
              <a:rPr lang="en-US" sz="2899">
                <a:solidFill>
                  <a:srgbClr val="000000"/>
                </a:solidFill>
                <a:latin typeface="Inter"/>
                <a:ea typeface="Inter"/>
                <a:cs typeface="Inter"/>
                <a:sym typeface="Inter"/>
              </a:rPr>
              <a:t>- ASP.NET MVC 6 là một framework phát triển ứng dụng web mạnh mẽ từ Microsoft, giúp tách biệt các thành phần của ứng dụng như Model, View và Controller.</a:t>
            </a:r>
          </a:p>
          <a:p>
            <a:pPr algn="l">
              <a:lnSpc>
                <a:spcPts val="4059"/>
              </a:lnSpc>
            </a:pPr>
            <a:r>
              <a:rPr lang="en-US" sz="2899">
                <a:solidFill>
                  <a:srgbClr val="000000"/>
                </a:solidFill>
                <a:latin typeface="Inter"/>
                <a:ea typeface="Inter"/>
                <a:cs typeface="Inter"/>
                <a:sym typeface="Inter"/>
              </a:rPr>
              <a:t>  + Model: Quản lý dữ liệu và logic nghiệp vụ.</a:t>
            </a:r>
          </a:p>
          <a:p>
            <a:pPr algn="l">
              <a:lnSpc>
                <a:spcPts val="4059"/>
              </a:lnSpc>
            </a:pPr>
            <a:r>
              <a:rPr lang="en-US" sz="2899">
                <a:solidFill>
                  <a:srgbClr val="000000"/>
                </a:solidFill>
                <a:latin typeface="Inter"/>
                <a:ea typeface="Inter"/>
                <a:cs typeface="Inter"/>
                <a:sym typeface="Inter"/>
              </a:rPr>
              <a:t>  + View: Xử lý giao diện người dùng.</a:t>
            </a:r>
          </a:p>
          <a:p>
            <a:pPr algn="l">
              <a:lnSpc>
                <a:spcPts val="4059"/>
              </a:lnSpc>
              <a:spcBef>
                <a:spcPct val="0"/>
              </a:spcBef>
            </a:pPr>
            <a:r>
              <a:rPr lang="en-US" sz="2899">
                <a:solidFill>
                  <a:srgbClr val="000000"/>
                </a:solidFill>
                <a:latin typeface="Inter"/>
                <a:ea typeface="Inter"/>
                <a:cs typeface="Inter"/>
                <a:sym typeface="Inter"/>
              </a:rPr>
              <a:t>  + Controller: Xử lý yêu cầu từ người dùng và giao tiếp với Model, trả về View.</a:t>
            </a:r>
          </a:p>
        </p:txBody>
      </p:sp>
      <p:sp>
        <p:nvSpPr>
          <p:cNvPr name="TextBox 20" id="20"/>
          <p:cNvSpPr txBox="true"/>
          <p:nvPr/>
        </p:nvSpPr>
        <p:spPr>
          <a:xfrm rot="0">
            <a:off x="7625075" y="7047629"/>
            <a:ext cx="8155392" cy="204089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Inter Bold"/>
                <a:ea typeface="Inter Bold"/>
                <a:cs typeface="Inter Bold"/>
                <a:sym typeface="Inter Bold"/>
              </a:rPr>
              <a:t>2.2 Entity Framework Core: </a:t>
            </a:r>
            <a:r>
              <a:rPr lang="en-US" sz="2899">
                <a:solidFill>
                  <a:srgbClr val="000000"/>
                </a:solidFill>
                <a:latin typeface="Inter"/>
                <a:ea typeface="Inter"/>
                <a:cs typeface="Inter"/>
                <a:sym typeface="Inter"/>
              </a:rPr>
              <a:t>Entity Framework Core giúp phát triển ứng dụng một cách nhanh chóng, ánh xạ dữ liệu từ cơ sở dữ liệu vào các đối tượng trong ứng dụng.</a:t>
            </a:r>
          </a:p>
        </p:txBody>
      </p:sp>
      <p:sp>
        <p:nvSpPr>
          <p:cNvPr name="TextBox 21" id="21"/>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CƠ SỞ LÝ THUYẾT</a:t>
            </a:r>
          </a:p>
        </p:txBody>
      </p:sp>
      <p:sp>
        <p:nvSpPr>
          <p:cNvPr name="Freeform 22" id="22"/>
          <p:cNvSpPr/>
          <p:nvPr/>
        </p:nvSpPr>
        <p:spPr>
          <a:xfrm flipH="false" flipV="false" rot="0">
            <a:off x="5233829"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6">
              <a:alphaModFix amt="8999"/>
            </a:blip>
            <a:stretch>
              <a:fillRect l="0" t="0" r="0" b="0"/>
            </a:stretch>
          </a:blipFill>
        </p:spPr>
      </p:sp>
      <p:sp>
        <p:nvSpPr>
          <p:cNvPr name="TextBox 23" id="23"/>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0945"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sp>
        <p:nvSpPr>
          <p:cNvPr name="Freeform 17" id="17"/>
          <p:cNvSpPr/>
          <p:nvPr/>
        </p:nvSpPr>
        <p:spPr>
          <a:xfrm flipH="false" flipV="false" rot="0">
            <a:off x="9737271" y="1513404"/>
            <a:ext cx="4166794" cy="4397672"/>
          </a:xfrm>
          <a:custGeom>
            <a:avLst/>
            <a:gdLst/>
            <a:ahLst/>
            <a:cxnLst/>
            <a:rect r="r" b="b" t="t" l="l"/>
            <a:pathLst>
              <a:path h="4397672" w="4166794">
                <a:moveTo>
                  <a:pt x="0" y="0"/>
                </a:moveTo>
                <a:lnTo>
                  <a:pt x="4166794" y="0"/>
                </a:lnTo>
                <a:lnTo>
                  <a:pt x="4166794" y="4397672"/>
                </a:lnTo>
                <a:lnTo>
                  <a:pt x="0" y="4397672"/>
                </a:lnTo>
                <a:lnTo>
                  <a:pt x="0" y="0"/>
                </a:lnTo>
                <a:close/>
              </a:path>
            </a:pathLst>
          </a:custGeom>
          <a:blipFill>
            <a:blip r:embed="rId2"/>
            <a:stretch>
              <a:fillRect l="0" t="0" r="0" b="0"/>
            </a:stretch>
          </a:blipFill>
        </p:spPr>
      </p:sp>
      <p:sp>
        <p:nvSpPr>
          <p:cNvPr name="Freeform 18" id="18"/>
          <p:cNvSpPr/>
          <p:nvPr/>
        </p:nvSpPr>
        <p:spPr>
          <a:xfrm flipH="false" flipV="false" rot="0">
            <a:off x="1985610" y="544733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1213238" y="2136282"/>
            <a:ext cx="6773596" cy="25552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Inter Bold"/>
                <a:ea typeface="Inter Bold"/>
                <a:cs typeface="Inter Bold"/>
                <a:sym typeface="Inter Bold"/>
              </a:rPr>
              <a:t>2.3 Ngôn ngữ SQL: </a:t>
            </a:r>
            <a:r>
              <a:rPr lang="en-US" sz="2899">
                <a:solidFill>
                  <a:srgbClr val="000000"/>
                </a:solidFill>
                <a:latin typeface="Inter"/>
                <a:ea typeface="Inter"/>
                <a:cs typeface="Inter"/>
                <a:sym typeface="Inter"/>
              </a:rPr>
              <a:t>SQL (Structured Query Language) là ngôn ngữ tiêu chuẩn được sử dụng để giao tiếp và quản lý dữ liệu trong các hệ quản trị cơ sở dữ liệu quan hệ.</a:t>
            </a:r>
          </a:p>
        </p:txBody>
      </p:sp>
      <p:sp>
        <p:nvSpPr>
          <p:cNvPr name="TextBox 20" id="20"/>
          <p:cNvSpPr txBox="true"/>
          <p:nvPr/>
        </p:nvSpPr>
        <p:spPr>
          <a:xfrm rot="0">
            <a:off x="7056021" y="6188709"/>
            <a:ext cx="9110308" cy="4098291"/>
          </a:xfrm>
          <a:prstGeom prst="rect">
            <a:avLst/>
          </a:prstGeom>
        </p:spPr>
        <p:txBody>
          <a:bodyPr anchor="t" rtlCol="false" tIns="0" lIns="0" bIns="0" rIns="0">
            <a:spAutoFit/>
          </a:bodyPr>
          <a:lstStyle/>
          <a:p>
            <a:pPr algn="l">
              <a:lnSpc>
                <a:spcPts val="4059"/>
              </a:lnSpc>
            </a:pPr>
            <a:r>
              <a:rPr lang="en-US" sz="2899" b="true">
                <a:solidFill>
                  <a:srgbClr val="000000"/>
                </a:solidFill>
                <a:latin typeface="Inter Bold"/>
                <a:ea typeface="Inter Bold"/>
                <a:cs typeface="Inter Bold"/>
                <a:sym typeface="Inter Bold"/>
              </a:rPr>
              <a:t>2.4 Bootstrap:</a:t>
            </a:r>
          </a:p>
          <a:p>
            <a:pPr algn="l">
              <a:lnSpc>
                <a:spcPts val="4059"/>
              </a:lnSpc>
            </a:pPr>
            <a:r>
              <a:rPr lang="en-US" sz="2899" b="true">
                <a:solidFill>
                  <a:srgbClr val="000000"/>
                </a:solidFill>
                <a:latin typeface="Inter Bold"/>
                <a:ea typeface="Inter Bold"/>
                <a:cs typeface="Inter Bold"/>
                <a:sym typeface="Inter Bold"/>
              </a:rPr>
              <a:t>-</a:t>
            </a:r>
            <a:r>
              <a:rPr lang="en-US" sz="2899">
                <a:solidFill>
                  <a:srgbClr val="000000"/>
                </a:solidFill>
                <a:latin typeface="Inter"/>
                <a:ea typeface="Inter"/>
                <a:cs typeface="Inter"/>
                <a:sym typeface="Inter"/>
              </a:rPr>
              <a:t> Bootstrap là một framework phát triển giao diện web đáp ứng, dễ sử dụng, giúp xây dựng giao diện người dùng nhanh chóng và hiệu quả.</a:t>
            </a:r>
          </a:p>
          <a:p>
            <a:pPr algn="l">
              <a:lnSpc>
                <a:spcPts val="4059"/>
              </a:lnSpc>
              <a:spcBef>
                <a:spcPct val="0"/>
              </a:spcBef>
            </a:pPr>
            <a:r>
              <a:rPr lang="en-US" sz="2899">
                <a:solidFill>
                  <a:srgbClr val="000000"/>
                </a:solidFill>
                <a:latin typeface="Inter"/>
                <a:ea typeface="Inter"/>
                <a:cs typeface="Inter"/>
                <a:sym typeface="Inter"/>
              </a:rPr>
              <a:t>- Các thành phần như bảng, form, button và grid system giúp tổ chức giao diện đẹp mắt và dễ dàng tùy chỉnh.</a:t>
            </a:r>
          </a:p>
          <a:p>
            <a:pPr algn="l">
              <a:lnSpc>
                <a:spcPts val="4059"/>
              </a:lnSpc>
              <a:spcBef>
                <a:spcPct val="0"/>
              </a:spcBef>
            </a:pPr>
          </a:p>
        </p:txBody>
      </p:sp>
      <p:sp>
        <p:nvSpPr>
          <p:cNvPr name="TextBox 21" id="21"/>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CƠ SỞ LÝ THUYẾT</a:t>
            </a:r>
          </a:p>
        </p:txBody>
      </p:sp>
      <p:sp>
        <p:nvSpPr>
          <p:cNvPr name="Freeform 22" id="22"/>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5">
              <a:alphaModFix amt="8999"/>
            </a:blip>
            <a:stretch>
              <a:fillRect l="0" t="0" r="0" b="0"/>
            </a:stretch>
          </a:blipFill>
        </p:spPr>
      </p:sp>
      <p:sp>
        <p:nvSpPr>
          <p:cNvPr name="TextBox 23" id="23"/>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0945"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sp>
        <p:nvSpPr>
          <p:cNvPr name="Freeform 17" id="17"/>
          <p:cNvSpPr/>
          <p:nvPr/>
        </p:nvSpPr>
        <p:spPr>
          <a:xfrm flipH="false" flipV="false" rot="0">
            <a:off x="10920149" y="1150205"/>
            <a:ext cx="4150401" cy="3397304"/>
          </a:xfrm>
          <a:custGeom>
            <a:avLst/>
            <a:gdLst/>
            <a:ahLst/>
            <a:cxnLst/>
            <a:rect r="r" b="b" t="t" l="l"/>
            <a:pathLst>
              <a:path h="3397304" w="4150401">
                <a:moveTo>
                  <a:pt x="0" y="0"/>
                </a:moveTo>
                <a:lnTo>
                  <a:pt x="4150400" y="0"/>
                </a:lnTo>
                <a:lnTo>
                  <a:pt x="4150400" y="3397304"/>
                </a:lnTo>
                <a:lnTo>
                  <a:pt x="0" y="3397304"/>
                </a:lnTo>
                <a:lnTo>
                  <a:pt x="0" y="0"/>
                </a:lnTo>
                <a:close/>
              </a:path>
            </a:pathLst>
          </a:custGeom>
          <a:blipFill>
            <a:blip r:embed="rId2"/>
            <a:stretch>
              <a:fillRect l="0" t="0" r="0" b="0"/>
            </a:stretch>
          </a:blipFill>
        </p:spPr>
      </p:sp>
      <p:sp>
        <p:nvSpPr>
          <p:cNvPr name="Freeform 18" id="18"/>
          <p:cNvSpPr/>
          <p:nvPr/>
        </p:nvSpPr>
        <p:spPr>
          <a:xfrm flipH="false" flipV="false" rot="0">
            <a:off x="1386859" y="5143500"/>
            <a:ext cx="4770783" cy="4114800"/>
          </a:xfrm>
          <a:custGeom>
            <a:avLst/>
            <a:gdLst/>
            <a:ahLst/>
            <a:cxnLst/>
            <a:rect r="r" b="b" t="t" l="l"/>
            <a:pathLst>
              <a:path h="4114800" w="4770783">
                <a:moveTo>
                  <a:pt x="0" y="0"/>
                </a:moveTo>
                <a:lnTo>
                  <a:pt x="4770782" y="0"/>
                </a:lnTo>
                <a:lnTo>
                  <a:pt x="477078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1252628" y="1940959"/>
            <a:ext cx="9419870" cy="3069591"/>
          </a:xfrm>
          <a:prstGeom prst="rect">
            <a:avLst/>
          </a:prstGeom>
        </p:spPr>
        <p:txBody>
          <a:bodyPr anchor="t" rtlCol="false" tIns="0" lIns="0" bIns="0" rIns="0">
            <a:spAutoFit/>
          </a:bodyPr>
          <a:lstStyle/>
          <a:p>
            <a:pPr algn="l">
              <a:lnSpc>
                <a:spcPts val="4059"/>
              </a:lnSpc>
            </a:pPr>
            <a:r>
              <a:rPr lang="en-US" sz="2899" b="true">
                <a:solidFill>
                  <a:srgbClr val="000000"/>
                </a:solidFill>
                <a:latin typeface="Inter Bold"/>
                <a:ea typeface="Inter Bold"/>
                <a:cs typeface="Inter Bold"/>
                <a:sym typeface="Inter Bold"/>
              </a:rPr>
              <a:t>2.5 Giới thiệu Hệ quản trị cơ sở dữ liệu SQL Server:</a:t>
            </a:r>
          </a:p>
          <a:p>
            <a:pPr algn="l">
              <a:lnSpc>
                <a:spcPts val="4059"/>
              </a:lnSpc>
            </a:pPr>
            <a:r>
              <a:rPr lang="en-US" sz="2899" b="true">
                <a:solidFill>
                  <a:srgbClr val="000000"/>
                </a:solidFill>
                <a:latin typeface="Inter Bold"/>
                <a:ea typeface="Inter Bold"/>
                <a:cs typeface="Inter Bold"/>
                <a:sym typeface="Inter Bold"/>
              </a:rPr>
              <a:t> </a:t>
            </a:r>
            <a:r>
              <a:rPr lang="en-US" sz="2899">
                <a:solidFill>
                  <a:srgbClr val="000000"/>
                </a:solidFill>
                <a:latin typeface="Inter"/>
                <a:ea typeface="Inter"/>
                <a:cs typeface="Inter"/>
                <a:sym typeface="Inter"/>
              </a:rPr>
              <a:t>Microsoft SQL Server là một hệ quản trị cơ sở dữ liệu quan hệ được phát triển bởi Microsoft, được thiết kế để lưu trữ, truy vấn và quản lý dữ liệu một cách hiệu quả. </a:t>
            </a:r>
          </a:p>
          <a:p>
            <a:pPr algn="l">
              <a:lnSpc>
                <a:spcPts val="4059"/>
              </a:lnSpc>
              <a:spcBef>
                <a:spcPct val="0"/>
              </a:spcBef>
            </a:pPr>
          </a:p>
        </p:txBody>
      </p:sp>
      <p:sp>
        <p:nvSpPr>
          <p:cNvPr name="TextBox 20" id="20"/>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CƠ SỞ LÝ THUYẾT</a:t>
            </a:r>
          </a:p>
        </p:txBody>
      </p:sp>
      <p:sp>
        <p:nvSpPr>
          <p:cNvPr name="TextBox 21" id="21"/>
          <p:cNvSpPr txBox="true"/>
          <p:nvPr/>
        </p:nvSpPr>
        <p:spPr>
          <a:xfrm rot="0">
            <a:off x="6868564" y="4769560"/>
            <a:ext cx="9297765" cy="2555241"/>
          </a:xfrm>
          <a:prstGeom prst="rect">
            <a:avLst/>
          </a:prstGeom>
        </p:spPr>
        <p:txBody>
          <a:bodyPr anchor="t" rtlCol="false" tIns="0" lIns="0" bIns="0" rIns="0">
            <a:spAutoFit/>
          </a:bodyPr>
          <a:lstStyle/>
          <a:p>
            <a:pPr algn="l">
              <a:lnSpc>
                <a:spcPts val="4059"/>
              </a:lnSpc>
            </a:pPr>
            <a:r>
              <a:rPr lang="en-US" sz="2899" b="true">
                <a:solidFill>
                  <a:srgbClr val="000000"/>
                </a:solidFill>
                <a:latin typeface="Inter Bold"/>
                <a:ea typeface="Inter Bold"/>
                <a:cs typeface="Inter Bold"/>
                <a:sym typeface="Inter Bold"/>
              </a:rPr>
              <a:t>2.6 Quy trình CI/CD: </a:t>
            </a:r>
          </a:p>
          <a:p>
            <a:pPr algn="l">
              <a:lnSpc>
                <a:spcPts val="4059"/>
              </a:lnSpc>
              <a:spcBef>
                <a:spcPct val="0"/>
              </a:spcBef>
            </a:pPr>
            <a:r>
              <a:rPr lang="en-US" b="true" sz="2899">
                <a:solidFill>
                  <a:srgbClr val="000000"/>
                </a:solidFill>
                <a:latin typeface="Inter Bold"/>
                <a:ea typeface="Inter Bold"/>
                <a:cs typeface="Inter Bold"/>
                <a:sym typeface="Inter Bold"/>
              </a:rPr>
              <a:t>-</a:t>
            </a:r>
            <a:r>
              <a:rPr lang="en-US" sz="2899">
                <a:solidFill>
                  <a:srgbClr val="000000"/>
                </a:solidFill>
                <a:latin typeface="Inter"/>
                <a:ea typeface="Inter"/>
                <a:cs typeface="Inter"/>
                <a:sym typeface="Inter"/>
              </a:rPr>
              <a:t> CI/CD (Continuous Integration/Continuous Delivery) là một phương pháp phát triển phần mềm hiện đại giúp tự động hóa quy trình phát triển và triển khai ứng dụng. </a:t>
            </a:r>
          </a:p>
        </p:txBody>
      </p:sp>
      <p:grpSp>
        <p:nvGrpSpPr>
          <p:cNvPr name="Group 22" id="22"/>
          <p:cNvGrpSpPr/>
          <p:nvPr/>
        </p:nvGrpSpPr>
        <p:grpSpPr>
          <a:xfrm rot="0">
            <a:off x="7746759" y="7323877"/>
            <a:ext cx="7923423" cy="2550342"/>
            <a:chOff x="0" y="0"/>
            <a:chExt cx="10564563" cy="3400455"/>
          </a:xfrm>
        </p:grpSpPr>
        <p:sp>
          <p:nvSpPr>
            <p:cNvPr name="Freeform 23" id="23"/>
            <p:cNvSpPr/>
            <p:nvPr/>
          </p:nvSpPr>
          <p:spPr>
            <a:xfrm flipH="false" flipV="false" rot="0">
              <a:off x="0" y="0"/>
              <a:ext cx="10564563" cy="3400455"/>
            </a:xfrm>
            <a:custGeom>
              <a:avLst/>
              <a:gdLst/>
              <a:ahLst/>
              <a:cxnLst/>
              <a:rect r="r" b="b" t="t" l="l"/>
              <a:pathLst>
                <a:path h="3400455" w="10564563">
                  <a:moveTo>
                    <a:pt x="0" y="0"/>
                  </a:moveTo>
                  <a:lnTo>
                    <a:pt x="10564563" y="0"/>
                  </a:lnTo>
                  <a:lnTo>
                    <a:pt x="10564563" y="3400455"/>
                  </a:lnTo>
                  <a:lnTo>
                    <a:pt x="0" y="3400455"/>
                  </a:lnTo>
                  <a:lnTo>
                    <a:pt x="0" y="0"/>
                  </a:lnTo>
                  <a:close/>
                </a:path>
              </a:pathLst>
            </a:custGeom>
            <a:blipFill>
              <a:blip r:embed="rId5"/>
              <a:stretch>
                <a:fillRect l="0" t="-43561" r="0" b="-2458"/>
              </a:stretch>
            </a:blipFill>
          </p:spPr>
        </p:sp>
        <p:sp>
          <p:nvSpPr>
            <p:cNvPr name="TextBox 24" id="24"/>
            <p:cNvSpPr txBox="true"/>
            <p:nvPr/>
          </p:nvSpPr>
          <p:spPr>
            <a:xfrm rot="0">
              <a:off x="470568" y="2416795"/>
              <a:ext cx="1854938" cy="263617"/>
            </a:xfrm>
            <a:prstGeom prst="rect">
              <a:avLst/>
            </a:prstGeom>
          </p:spPr>
          <p:txBody>
            <a:bodyPr anchor="t" rtlCol="false" tIns="0" lIns="0" bIns="0" rIns="0">
              <a:spAutoFit/>
            </a:bodyPr>
            <a:lstStyle/>
            <a:p>
              <a:pPr algn="ctr">
                <a:lnSpc>
                  <a:spcPts val="1653"/>
                </a:lnSpc>
                <a:spcBef>
                  <a:spcPct val="0"/>
                </a:spcBef>
              </a:pPr>
              <a:r>
                <a:rPr lang="en-US" b="true" sz="1181">
                  <a:solidFill>
                    <a:srgbClr val="24508C"/>
                  </a:solidFill>
                  <a:latin typeface="Montserrat Bold"/>
                  <a:ea typeface="Montserrat Bold"/>
                  <a:cs typeface="Montserrat Bold"/>
                  <a:sym typeface="Montserrat Bold"/>
                </a:rPr>
                <a:t>COMMIT CHANGE</a:t>
              </a:r>
            </a:p>
          </p:txBody>
        </p:sp>
        <p:sp>
          <p:nvSpPr>
            <p:cNvPr name="TextBox 25" id="25"/>
            <p:cNvSpPr txBox="true"/>
            <p:nvPr/>
          </p:nvSpPr>
          <p:spPr>
            <a:xfrm rot="0">
              <a:off x="3046953" y="2416795"/>
              <a:ext cx="662383" cy="263617"/>
            </a:xfrm>
            <a:prstGeom prst="rect">
              <a:avLst/>
            </a:prstGeom>
          </p:spPr>
          <p:txBody>
            <a:bodyPr anchor="t" rtlCol="false" tIns="0" lIns="0" bIns="0" rIns="0">
              <a:spAutoFit/>
            </a:bodyPr>
            <a:lstStyle/>
            <a:p>
              <a:pPr algn="ctr">
                <a:lnSpc>
                  <a:spcPts val="1653"/>
                </a:lnSpc>
                <a:spcBef>
                  <a:spcPct val="0"/>
                </a:spcBef>
              </a:pPr>
              <a:r>
                <a:rPr lang="en-US" b="true" sz="1181">
                  <a:solidFill>
                    <a:srgbClr val="24508C"/>
                  </a:solidFill>
                  <a:latin typeface="Montserrat Bold"/>
                  <a:ea typeface="Montserrat Bold"/>
                  <a:cs typeface="Montserrat Bold"/>
                  <a:sym typeface="Montserrat Bold"/>
                </a:rPr>
                <a:t>BUILD</a:t>
              </a:r>
            </a:p>
          </p:txBody>
        </p:sp>
        <p:sp>
          <p:nvSpPr>
            <p:cNvPr name="TextBox 26" id="26"/>
            <p:cNvSpPr txBox="true"/>
            <p:nvPr/>
          </p:nvSpPr>
          <p:spPr>
            <a:xfrm rot="0">
              <a:off x="5027705" y="2416795"/>
              <a:ext cx="509153" cy="263617"/>
            </a:xfrm>
            <a:prstGeom prst="rect">
              <a:avLst/>
            </a:prstGeom>
          </p:spPr>
          <p:txBody>
            <a:bodyPr anchor="t" rtlCol="false" tIns="0" lIns="0" bIns="0" rIns="0">
              <a:spAutoFit/>
            </a:bodyPr>
            <a:lstStyle/>
            <a:p>
              <a:pPr algn="ctr">
                <a:lnSpc>
                  <a:spcPts val="1653"/>
                </a:lnSpc>
                <a:spcBef>
                  <a:spcPct val="0"/>
                </a:spcBef>
              </a:pPr>
              <a:r>
                <a:rPr lang="en-US" b="true" sz="1181">
                  <a:solidFill>
                    <a:srgbClr val="24508C"/>
                  </a:solidFill>
                  <a:latin typeface="Montserrat Bold"/>
                  <a:ea typeface="Montserrat Bold"/>
                  <a:cs typeface="Montserrat Bold"/>
                  <a:sym typeface="Montserrat Bold"/>
                </a:rPr>
                <a:t>TEST</a:t>
              </a:r>
            </a:p>
          </p:txBody>
        </p:sp>
        <p:sp>
          <p:nvSpPr>
            <p:cNvPr name="TextBox 27" id="27"/>
            <p:cNvSpPr txBox="true"/>
            <p:nvPr/>
          </p:nvSpPr>
          <p:spPr>
            <a:xfrm rot="0">
              <a:off x="6677216" y="2416795"/>
              <a:ext cx="916412" cy="263617"/>
            </a:xfrm>
            <a:prstGeom prst="rect">
              <a:avLst/>
            </a:prstGeom>
          </p:spPr>
          <p:txBody>
            <a:bodyPr anchor="t" rtlCol="false" tIns="0" lIns="0" bIns="0" rIns="0">
              <a:spAutoFit/>
            </a:bodyPr>
            <a:lstStyle/>
            <a:p>
              <a:pPr algn="ctr">
                <a:lnSpc>
                  <a:spcPts val="1653"/>
                </a:lnSpc>
                <a:spcBef>
                  <a:spcPct val="0"/>
                </a:spcBef>
              </a:pPr>
              <a:r>
                <a:rPr lang="en-US" b="true" sz="1181">
                  <a:solidFill>
                    <a:srgbClr val="24508C"/>
                  </a:solidFill>
                  <a:latin typeface="Montserrat Bold"/>
                  <a:ea typeface="Montserrat Bold"/>
                  <a:cs typeface="Montserrat Bold"/>
                  <a:sym typeface="Montserrat Bold"/>
                </a:rPr>
                <a:t>DELIVER</a:t>
              </a:r>
            </a:p>
          </p:txBody>
        </p:sp>
        <p:sp>
          <p:nvSpPr>
            <p:cNvPr name="TextBox 28" id="28"/>
            <p:cNvSpPr txBox="true"/>
            <p:nvPr/>
          </p:nvSpPr>
          <p:spPr>
            <a:xfrm rot="0">
              <a:off x="8584829" y="2416795"/>
              <a:ext cx="870779" cy="263617"/>
            </a:xfrm>
            <a:prstGeom prst="rect">
              <a:avLst/>
            </a:prstGeom>
          </p:spPr>
          <p:txBody>
            <a:bodyPr anchor="t" rtlCol="false" tIns="0" lIns="0" bIns="0" rIns="0">
              <a:spAutoFit/>
            </a:bodyPr>
            <a:lstStyle/>
            <a:p>
              <a:pPr algn="ctr">
                <a:lnSpc>
                  <a:spcPts val="1653"/>
                </a:lnSpc>
                <a:spcBef>
                  <a:spcPct val="0"/>
                </a:spcBef>
              </a:pPr>
              <a:r>
                <a:rPr lang="en-US" b="true" sz="1181">
                  <a:solidFill>
                    <a:srgbClr val="24508C"/>
                  </a:solidFill>
                  <a:latin typeface="Montserrat Bold"/>
                  <a:ea typeface="Montserrat Bold"/>
                  <a:cs typeface="Montserrat Bold"/>
                  <a:sym typeface="Montserrat Bold"/>
                </a:rPr>
                <a:t>DEPLOY</a:t>
              </a:r>
            </a:p>
          </p:txBody>
        </p:sp>
      </p:grpSp>
      <p:sp>
        <p:nvSpPr>
          <p:cNvPr name="Freeform 29" id="29"/>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6">
              <a:alphaModFix amt="5000"/>
            </a:blip>
            <a:stretch>
              <a:fillRect l="0" t="0" r="0" b="0"/>
            </a:stretch>
          </a:blipFill>
        </p:spPr>
      </p:sp>
      <p:sp>
        <p:nvSpPr>
          <p:cNvPr name="TextBox 30" id="30"/>
          <p:cNvSpPr txBox="true"/>
          <p:nvPr/>
        </p:nvSpPr>
        <p:spPr>
          <a:xfrm rot="0">
            <a:off x="16870561" y="944131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DAGawbA7U58</dc:identifier>
  <dcterms:modified xsi:type="dcterms:W3CDTF">2011-08-01T06:04:30Z</dcterms:modified>
  <cp:revision>1</cp:revision>
  <dc:title>SLIDE BÁO CÁO ĐỒ ÁN CHUYÊN NGÀNH</dc:title>
</cp:coreProperties>
</file>